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83" r:id="rId6"/>
  </p:sldMasterIdLst>
  <p:notesMasterIdLst>
    <p:notesMasterId r:id="rId32"/>
  </p:notesMasterIdLst>
  <p:sldIdLst>
    <p:sldId id="1568938048" r:id="rId7"/>
    <p:sldId id="1568938068" r:id="rId8"/>
    <p:sldId id="1568938067" r:id="rId9"/>
    <p:sldId id="1568938209" r:id="rId10"/>
    <p:sldId id="1568938174" r:id="rId11"/>
    <p:sldId id="1568938208" r:id="rId12"/>
    <p:sldId id="1568938391" r:id="rId13"/>
    <p:sldId id="1568938210" r:id="rId14"/>
    <p:sldId id="1568938221" r:id="rId15"/>
    <p:sldId id="1568938186" r:id="rId16"/>
    <p:sldId id="1568938190" r:id="rId17"/>
    <p:sldId id="1568938385" r:id="rId18"/>
    <p:sldId id="1568938192" r:id="rId19"/>
    <p:sldId id="1568938193" r:id="rId20"/>
    <p:sldId id="1568938143" r:id="rId21"/>
    <p:sldId id="1568938212" r:id="rId22"/>
    <p:sldId id="1568938215" r:id="rId23"/>
    <p:sldId id="1568938133" r:id="rId24"/>
    <p:sldId id="1568938348" r:id="rId25"/>
    <p:sldId id="1568938218" r:id="rId26"/>
    <p:sldId id="995" r:id="rId27"/>
    <p:sldId id="1568938200" r:id="rId28"/>
    <p:sldId id="1568938376" r:id="rId29"/>
    <p:sldId id="1568938370" r:id="rId30"/>
    <p:sldId id="15689383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B4D0B-B31B-9C63-9622-D9F493795BC1}" name="Denni Hijink" initials="DH" userId="S::Denni.Hijink@sanoma.com::cf413151-158a-4639-9e41-c308f62f4485" providerId="AD"/>
  <p188:author id="{5E5DA3A5-54E8-BA27-F9CB-8CB3ADD5BC02}" name="Malu Mosselveld" initials="MM" userId="S::malu.mosselveld@sanoma.com::909aaf0d-f521-4bd8-8c20-01e7f713254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B2352E-EBBD-40DD-89AD-FA3947543F24}" v="47" dt="2024-09-16T14:35:23.995"/>
    <p1510:client id="{863E421A-3B4D-8D6D-BF13-A6E0D6B85C11}" v="2" dt="2024-09-16T08:20:58.389"/>
    <p1510:client id="{ED49258F-BD85-4419-B56B-46F8FA5DB66F}" v="9" dt="2024-09-16T09:36:45.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56" autoAdjust="0"/>
  </p:normalViewPr>
  <p:slideViewPr>
    <p:cSldViewPr snapToGrid="0">
      <p:cViewPr varScale="1">
        <p:scale>
          <a:sx n="111" d="100"/>
          <a:sy n="111" d="100"/>
        </p:scale>
        <p:origin x="23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4E786-CF9E-47DE-BA08-F82D49249C88}" type="datetimeFigureOut">
              <a:rPr lang="en-US" smtClean="0"/>
              <a:t>9/16/2024</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C5544-1FB2-415C-B883-4624DF98FC03}" type="slidenum">
              <a:rPr lang="en-US" smtClean="0"/>
              <a:t>‹nr.›</a:t>
            </a:fld>
            <a:endParaRPr lang="en-US"/>
          </a:p>
        </p:txBody>
      </p:sp>
    </p:spTree>
    <p:extLst>
      <p:ext uri="{BB962C8B-B14F-4D97-AF65-F5344CB8AC3E}">
        <p14:creationId xmlns:p14="http://schemas.microsoft.com/office/powerpoint/2010/main" val="970592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1" dirty="0"/>
              <a:t>Beste leerkracht,</a:t>
            </a:r>
          </a:p>
          <a:p>
            <a:r>
              <a:rPr lang="nl-NL" b="1" i="1" dirty="0"/>
              <a:t>Deze presentatie kun je gebruiken op de informatie (ouder)avond in het begin van het schooljaar.</a:t>
            </a:r>
            <a:endParaRPr lang="nl-NL" b="1" i="1" dirty="0">
              <a:ea typeface="Calibri"/>
              <a:cs typeface="Calibri"/>
            </a:endParaRPr>
          </a:p>
          <a:p>
            <a:r>
              <a:rPr lang="nl-NL" b="1" i="1" dirty="0"/>
              <a:t>A.d.h.v. deze dia’s en bijbehorende onderwatertekst kun je uitleggen wat Taal actief is en hoe het werkt.</a:t>
            </a:r>
            <a:endParaRPr lang="nl-NL" b="1" i="1" dirty="0">
              <a:ea typeface="Calibri"/>
              <a:cs typeface="Calibri"/>
            </a:endParaRPr>
          </a:p>
          <a:p>
            <a:r>
              <a:rPr lang="nl-NL" b="1" i="1" dirty="0"/>
              <a:t>De onderwatertekst biedt wat extra uitleg en informatie. Ook staan er filmpjes in en een ‘doe-opdracht’ om samen met de ouders te doen (grammatica – taalonderzoekje). </a:t>
            </a:r>
            <a:endParaRPr lang="nl-NL" b="1" i="1" dirty="0">
              <a:ea typeface="Calibri"/>
              <a:cs typeface="Calibri"/>
            </a:endParaRPr>
          </a:p>
          <a:p>
            <a:r>
              <a:rPr lang="nl-NL" b="1" i="1" dirty="0"/>
              <a:t>Veel succes en plezier met deze presentatie!</a:t>
            </a:r>
            <a:endParaRPr lang="nl-NL" b="1" i="1" dirty="0">
              <a:ea typeface="Calibri"/>
              <a:cs typeface="Calibri"/>
            </a:endParaRPr>
          </a:p>
          <a:p>
            <a:endParaRPr lang="nl-NL" dirty="0"/>
          </a:p>
          <a:p>
            <a:endParaRPr lang="nl-NL" dirty="0"/>
          </a:p>
          <a:p>
            <a:r>
              <a:rPr lang="nl-NL" dirty="0"/>
              <a:t>Dit jaar werken we voor taal, spelling en tekstbegrip uit Taal actief van uitgeverij Malmberg.</a:t>
            </a:r>
            <a:endParaRPr lang="nl-NL" dirty="0">
              <a:ea typeface="Calibri"/>
              <a:cs typeface="Calibri"/>
            </a:endParaRP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Calibri"/>
                <a:ea typeface="Calibri"/>
                <a:cs typeface="Calibri"/>
              </a:rPr>
              <a:t>Kinderen goed leren communiceren – dát is het doel van </a:t>
            </a:r>
            <a:r>
              <a:rPr lang="nl-NL" sz="1800" i="1" kern="100" dirty="0">
                <a:effectLst/>
                <a:latin typeface="Calibri"/>
                <a:ea typeface="Calibri"/>
                <a:cs typeface="Calibri"/>
              </a:rPr>
              <a:t>Taal actief</a:t>
            </a:r>
            <a:r>
              <a:rPr lang="nl-NL" sz="1800" kern="100" dirty="0">
                <a:effectLst/>
                <a:latin typeface="Calibri"/>
                <a:ea typeface="Calibri"/>
                <a:cs typeface="Calibri"/>
              </a:rPr>
              <a:t>. Wie goed kan communiceren is beter in staat om te leren en te groeien. Kinderen passen actief toe wat ze geleerd hebben. Zo wordt taal betekenisvol, snappen kinderen waarom ze iets leren en hoe ze taal in hun dagelijkse leven kunnen gebruiken. </a:t>
            </a:r>
            <a:endParaRPr lang="en-US" sz="1800" kern="100" dirty="0">
              <a:effectLst/>
              <a:latin typeface="Calibri"/>
              <a:ea typeface="Calibri"/>
              <a:cs typeface="Calibri"/>
            </a:endParaRPr>
          </a:p>
          <a:p>
            <a:endParaRPr lang="en-US" dirty="0"/>
          </a:p>
        </p:txBody>
      </p:sp>
      <p:sp>
        <p:nvSpPr>
          <p:cNvPr id="4" name="Tijdelijke aanduiding voor dianummer 3"/>
          <p:cNvSpPr>
            <a:spLocks noGrp="1"/>
          </p:cNvSpPr>
          <p:nvPr>
            <p:ph type="sldNum" sz="quarter" idx="5"/>
          </p:nvPr>
        </p:nvSpPr>
        <p:spPr/>
        <p:txBody>
          <a:bodyPr/>
          <a:lstStyle/>
          <a:p>
            <a:fld id="{F30C5544-1FB2-415C-B883-4624DF98FC03}" type="slidenum">
              <a:rPr lang="en-US" smtClean="0"/>
              <a:t>1</a:t>
            </a:fld>
            <a:endParaRPr lang="en-US"/>
          </a:p>
        </p:txBody>
      </p:sp>
    </p:spTree>
    <p:extLst>
      <p:ext uri="{BB962C8B-B14F-4D97-AF65-F5344CB8AC3E}">
        <p14:creationId xmlns:p14="http://schemas.microsoft.com/office/powerpoint/2010/main" val="53040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mn-lt"/>
                <a:ea typeface="Calibri" panose="020F0502020204030204" pitchFamily="34" charset="0"/>
                <a:cs typeface="Times New Roman" panose="02020603050405020304" pitchFamily="18" charset="0"/>
              </a:rPr>
              <a:t>Dit is een voorbeeld van de schrijftaak uit groep 4 thema 4. De schrijftaak luidt: schrijf een wensbrief. Voorafgaand aan deze taak krijgen de kinderen een filmpje. Kinderen vertellen hoe zij de taak hebben aangepakt, dit geeft de kinderen vertrouwen. Ze zien hoe leeftijdsgenootjes deze taak hebben aangepakt. De kinderen kunnen ook spieken bij het voorbeeld in het taalgroeiboek. Daarna gaan ze stap voor stap zelf aan de slag.</a:t>
            </a:r>
          </a:p>
          <a:p>
            <a:r>
              <a:rPr lang="nl-NL" sz="1800" dirty="0">
                <a:effectLst/>
                <a:latin typeface="+mn-lt"/>
                <a:ea typeface="Calibri" panose="020F0502020204030204" pitchFamily="34" charset="0"/>
                <a:cs typeface="Times New Roman" panose="02020603050405020304" pitchFamily="18" charset="0"/>
              </a:rPr>
              <a:t> </a:t>
            </a:r>
          </a:p>
          <a:p>
            <a:r>
              <a:rPr lang="nl-NL" sz="1800" b="1" kern="1200" dirty="0">
                <a:solidFill>
                  <a:srgbClr val="FF0000"/>
                </a:solidFill>
                <a:effectLst/>
                <a:latin typeface="+mn-lt"/>
                <a:ea typeface="Times New Roman" panose="02020603050405020304" pitchFamily="18" charset="0"/>
                <a:cs typeface="Times New Roman" panose="02020603050405020304" pitchFamily="18" charset="0"/>
              </a:rPr>
              <a:t>[Hier het filmpje van de kinderen laten zien]</a:t>
            </a:r>
            <a:endParaRPr lang="nl-NL"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9FB4E1-625B-4320-A185-7A056887A1B8}" type="slidenum">
              <a:rPr lang="nl-NL" smtClean="0"/>
              <a:t>10</a:t>
            </a:fld>
            <a:endParaRPr lang="nl-NL"/>
          </a:p>
        </p:txBody>
      </p:sp>
    </p:spTree>
    <p:extLst>
      <p:ext uri="{BB962C8B-B14F-4D97-AF65-F5344CB8AC3E}">
        <p14:creationId xmlns:p14="http://schemas.microsoft.com/office/powerpoint/2010/main" val="62064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Om vast te stellen wat kinderen kennen en kunnen, kijken we tegenwoordig op verschillende manieren naar de ontwikkeling van een kind. Zo ‘meten’ we in een toets of aangeboden doelen beklijven en of er nog hulp nodig is (voorbeeld links). We voeren ook met kinderen twee keer per jaar een </a:t>
            </a:r>
            <a:r>
              <a:rPr lang="nl-NL" sz="1800" dirty="0" err="1">
                <a:effectLst/>
                <a:latin typeface="+mn-lt"/>
                <a:ea typeface="Times New Roman" panose="02020603050405020304" pitchFamily="18" charset="0"/>
                <a:cs typeface="Times New Roman" panose="02020603050405020304" pitchFamily="18" charset="0"/>
              </a:rPr>
              <a:t>taalgroeigesprek</a:t>
            </a:r>
            <a:r>
              <a:rPr lang="nl-NL" sz="1800" dirty="0">
                <a:effectLst/>
                <a:latin typeface="+mn-lt"/>
                <a:ea typeface="Times New Roman" panose="02020603050405020304" pitchFamily="18" charset="0"/>
                <a:cs typeface="Times New Roman" panose="02020603050405020304" pitchFamily="18" charset="0"/>
              </a:rPr>
              <a:t> (midden) waarin we kinderen ook zelf aangeven wat er goed gaat en wat er nog lastig is. Dit zijn zg. ‘merkbare doelen’. Op deze manier werken we ook aan eigenaarschap van een kind. Zo krijgen we een compleet beeld van de groei. </a:t>
            </a:r>
          </a:p>
          <a:p>
            <a:pPr>
              <a:lnSpc>
                <a:spcPct val="107000"/>
              </a:lnSpc>
              <a:spcAft>
                <a:spcPts val="800"/>
              </a:spcAft>
            </a:pPr>
            <a:endParaRPr lang="nl-NL" sz="1800" dirty="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endParaRPr lang="nl-NL" sz="1800" kern="120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kern="1200" dirty="0">
                <a:solidFill>
                  <a:srgbClr val="000000"/>
                </a:solidFill>
                <a:effectLst/>
                <a:latin typeface="+mn-lt"/>
                <a:ea typeface="Calibri" panose="020F0502020204030204" pitchFamily="34" charset="0"/>
                <a:cs typeface="Times New Roman" panose="02020603050405020304" pitchFamily="18" charset="0"/>
              </a:rPr>
              <a:t>Uiterst rechts</a:t>
            </a:r>
          </a:p>
          <a:p>
            <a:pPr>
              <a:lnSpc>
                <a:spcPct val="107000"/>
              </a:lnSpc>
              <a:spcAft>
                <a:spcPts val="800"/>
              </a:spcAft>
            </a:pPr>
            <a:r>
              <a:rPr lang="nl-NL" sz="1800" kern="1200" dirty="0">
                <a:solidFill>
                  <a:srgbClr val="000000"/>
                </a:solidFill>
                <a:effectLst/>
                <a:latin typeface="+mn-lt"/>
                <a:ea typeface="Calibri" panose="020F0502020204030204" pitchFamily="34" charset="0"/>
                <a:cs typeface="Times New Roman" panose="02020603050405020304" pitchFamily="18" charset="0"/>
              </a:rPr>
              <a:t>Taalgroeiboek is een bijzonder boek. Het is een soort taaldagboek/taalportfolio waarin kinderen zicht krijgen op hun eigen groei. Leuk om gedurende het schooljaar ook met ouders te delen. Tip; gebruik ook de ouderbrieven die er zijn gemaakt. </a:t>
            </a:r>
            <a:endParaRPr lang="nl-NL"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9FB4E1-625B-4320-A185-7A056887A1B8}" type="slidenum">
              <a:rPr lang="nl-NL" smtClean="0"/>
              <a:t>11</a:t>
            </a:fld>
            <a:endParaRPr lang="nl-NL"/>
          </a:p>
        </p:txBody>
      </p:sp>
    </p:spTree>
    <p:extLst>
      <p:ext uri="{BB962C8B-B14F-4D97-AF65-F5344CB8AC3E}">
        <p14:creationId xmlns:p14="http://schemas.microsoft.com/office/powerpoint/2010/main" val="269827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Bef>
                <a:spcPts val="1200"/>
              </a:spcBef>
            </a:pPr>
            <a:r>
              <a:rPr lang="nl-NL" sz="1800" b="1" kern="0" dirty="0">
                <a:solidFill>
                  <a:srgbClr val="2F5496"/>
                </a:solidFill>
                <a:effectLst/>
                <a:latin typeface="+mn-lt"/>
                <a:ea typeface="Calibri" panose="020F0502020204030204" pitchFamily="34" charset="0"/>
                <a:cs typeface="Times New Roman" panose="02020603050405020304" pitchFamily="18" charset="0"/>
              </a:rPr>
              <a:t>In elke week besteed je van maandag tot en met donderdag dagelijks een uur aan taal en spelling samen, waarvan 40 minuten aan taal en 20 minuten aan spelling. Vrijdag staat in het teken van het taaldomein communicatie. Als je op vrijdag ook aandacht wilt besteden aan spelling, kun je optioneel een extra dictee afnemen, waarmee je de nieuw aangeleerde categorie van die week nog eens herhaalt.</a:t>
            </a:r>
            <a:endParaRPr lang="nl-NL" sz="1800" b="1" kern="0" dirty="0">
              <a:solidFill>
                <a:srgbClr val="2F5496"/>
              </a:solidFill>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nl-NL" sz="1800" dirty="0">
                <a:effectLst/>
                <a:latin typeface="+mn-lt"/>
                <a:ea typeface="Calibri" panose="020F0502020204030204" pitchFamily="34" charset="0"/>
                <a:cs typeface="Times New Roman" panose="02020603050405020304" pitchFamily="18" charset="0"/>
              </a:rPr>
              <a:t> </a:t>
            </a:r>
          </a:p>
          <a:p>
            <a:r>
              <a:rPr lang="nl-NL" sz="1800" dirty="0">
                <a:effectLst/>
                <a:latin typeface="+mn-lt"/>
                <a:ea typeface="Calibri" panose="020F0502020204030204" pitchFamily="34" charset="0"/>
                <a:cs typeface="Times New Roman" panose="02020603050405020304" pitchFamily="18" charset="0"/>
              </a:rPr>
              <a:t>In TA5 kiezen we ervoor om elke dag te starten met een geschreven dictee. De dictee bevat woorden uit de categorie van de week en eerder aangeleerde categorieën. </a:t>
            </a:r>
          </a:p>
          <a:p>
            <a:r>
              <a:rPr lang="nl-NL" sz="1800" dirty="0">
                <a:effectLst/>
                <a:latin typeface="+mn-lt"/>
                <a:ea typeface="Calibri" panose="020F0502020204030204" pitchFamily="34" charset="0"/>
                <a:cs typeface="Times New Roman" panose="02020603050405020304" pitchFamily="18" charset="0"/>
              </a:rPr>
              <a:t>In het tweede (blauwe deel van de les verwerken en oefenen de kinderen zelfstandig en continue verder (continue herhaling)</a:t>
            </a:r>
          </a:p>
          <a:p>
            <a:endParaRPr lang="nl-NL" sz="1800" dirty="0">
              <a:effectLst/>
              <a:latin typeface="+mn-lt"/>
              <a:cs typeface="Times New Roman" panose="02020603050405020304" pitchFamily="18" charset="0"/>
            </a:endParaRPr>
          </a:p>
          <a:p>
            <a:r>
              <a:rPr lang="nl-NL" sz="1800" dirty="0">
                <a:effectLst/>
                <a:latin typeface="+mn-lt"/>
                <a:ea typeface="Calibri" panose="020F0502020204030204" pitchFamily="34" charset="0"/>
                <a:cs typeface="Times New Roman" panose="02020603050405020304" pitchFamily="18" charset="0"/>
              </a:rPr>
              <a:t>Week 4 begint met een toets. Daarin worden de categorieën/werkwoorden van voorgaande thema’s getoetst. De nieuwe categorieën van het thema worden nog niet meegenomen in de toets. </a:t>
            </a:r>
          </a:p>
          <a:p>
            <a:r>
              <a:rPr lang="nl-NL" sz="1800" dirty="0">
                <a:effectLst/>
                <a:latin typeface="+mn-lt"/>
                <a:ea typeface="Calibri" panose="020F0502020204030204" pitchFamily="34" charset="0"/>
                <a:cs typeface="Times New Roman" panose="02020603050405020304" pitchFamily="18" charset="0"/>
              </a:rPr>
              <a:t>Vanaf groep 6 is er ook een werkwoordtoets.</a:t>
            </a:r>
          </a:p>
          <a:p>
            <a:endParaRPr lang="nl-NL" sz="1800" dirty="0">
              <a:effectLst/>
              <a:latin typeface="+mn-lt"/>
              <a:ea typeface="Calibri" panose="020F0502020204030204" pitchFamily="34" charset="0"/>
              <a:cs typeface="Times New Roman" panose="02020603050405020304" pitchFamily="18" charset="0"/>
            </a:endParaRPr>
          </a:p>
          <a:p>
            <a:r>
              <a:rPr lang="nl-NL" sz="1800" dirty="0">
                <a:effectLst/>
                <a:latin typeface="+mn-lt"/>
                <a:ea typeface="Calibri" panose="020F0502020204030204" pitchFamily="34" charset="0"/>
                <a:cs typeface="Times New Roman" panose="02020603050405020304" pitchFamily="18" charset="0"/>
              </a:rPr>
              <a:t>Op de overige dagen worden de doelen van het vorige thema herhaald.</a:t>
            </a:r>
          </a:p>
          <a:p>
            <a:r>
              <a:rPr lang="nl-NL" sz="1800" dirty="0">
                <a:effectLst/>
                <a:latin typeface="+mn-lt"/>
                <a:ea typeface="Calibri" panose="020F0502020204030204" pitchFamily="34" charset="0"/>
                <a:cs typeface="Times New Roman" panose="02020603050405020304" pitchFamily="18" charset="0"/>
              </a:rPr>
              <a:t>Bij het dictee werken de kinderen in tweetallen samen aan een zogenoemd </a:t>
            </a:r>
            <a:r>
              <a:rPr lang="nl-NL" sz="1800" dirty="0" err="1">
                <a:effectLst/>
                <a:latin typeface="+mn-lt"/>
                <a:ea typeface="Calibri" panose="020F0502020204030204" pitchFamily="34" charset="0"/>
                <a:cs typeface="Times New Roman" panose="02020603050405020304" pitchFamily="18" charset="0"/>
              </a:rPr>
              <a:t>dictwee</a:t>
            </a:r>
            <a:r>
              <a:rPr lang="nl-NL" sz="1800" dirty="0">
                <a:effectLst/>
                <a:latin typeface="+mn-lt"/>
                <a:ea typeface="Calibri" panose="020F0502020204030204" pitchFamily="34" charset="0"/>
                <a:cs typeface="Times New Roman" panose="02020603050405020304" pitchFamily="18" charset="0"/>
              </a:rPr>
              <a:t>. </a:t>
            </a:r>
          </a:p>
          <a:p>
            <a:r>
              <a:rPr lang="nl-NL" sz="1800" dirty="0">
                <a:effectLst/>
                <a:latin typeface="+mn-lt"/>
                <a:ea typeface="Calibri" panose="020F0502020204030204" pitchFamily="34" charset="0"/>
                <a:cs typeface="Times New Roman" panose="02020603050405020304" pitchFamily="18" charset="0"/>
              </a:rPr>
              <a:t> </a:t>
            </a:r>
          </a:p>
          <a:p>
            <a:r>
              <a:rPr lang="nl-NL" sz="1800" dirty="0">
                <a:effectLst/>
                <a:latin typeface="+mn-lt"/>
                <a:ea typeface="Calibri" panose="020F0502020204030204" pitchFamily="34" charset="0"/>
                <a:cs typeface="Times New Roman" panose="02020603050405020304" pitchFamily="18" charset="0"/>
              </a:rPr>
              <a:t>Als je wilt weten hoe de kinderen de nieuwste categorieën van het huidige thema beheersen, dan kun je het themadictee van les 20 afnemen. Dit dictee is optioneel en heeft geen beoordeling. </a:t>
            </a:r>
          </a:p>
          <a:p>
            <a:endParaRPr lang="nl-NL" sz="1800" dirty="0">
              <a:latin typeface="+mn-lt"/>
            </a:endParaRPr>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14</a:t>
            </a:fld>
            <a:endParaRPr lang="nl-NL"/>
          </a:p>
        </p:txBody>
      </p:sp>
    </p:spTree>
    <p:extLst>
      <p:ext uri="{BB962C8B-B14F-4D97-AF65-F5344CB8AC3E}">
        <p14:creationId xmlns:p14="http://schemas.microsoft.com/office/powerpoint/2010/main" val="376659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i="1" dirty="0">
                <a:effectLst/>
                <a:latin typeface="+mn-lt"/>
                <a:ea typeface="Times New Roman" panose="02020603050405020304" pitchFamily="18" charset="0"/>
                <a:cs typeface="Times New Roman" panose="02020603050405020304" pitchFamily="18" charset="0"/>
              </a:rPr>
              <a:t>Taal </a:t>
            </a:r>
            <a:r>
              <a:rPr lang="nl-NL" sz="1800" i="1" dirty="0">
                <a:latin typeface="+mn-lt"/>
                <a:ea typeface="Times New Roman" panose="02020603050405020304" pitchFamily="18" charset="0"/>
                <a:cs typeface="Times New Roman" panose="02020603050405020304" pitchFamily="18" charset="0"/>
              </a:rPr>
              <a:t>actief –</a:t>
            </a:r>
            <a:r>
              <a:rPr lang="nl-NL" sz="1800" dirty="0">
                <a:latin typeface="+mn-lt"/>
                <a:ea typeface="Times New Roman" panose="02020603050405020304" pitchFamily="18" charset="0"/>
                <a:cs typeface="Times New Roman" panose="02020603050405020304" pitchFamily="18" charset="0"/>
              </a:rPr>
              <a:t> spelling</a:t>
            </a:r>
            <a:r>
              <a:rPr lang="nl-NL" sz="1800" dirty="0">
                <a:effectLst/>
                <a:latin typeface="+mn-lt"/>
                <a:ea typeface="Times New Roman" panose="02020603050405020304" pitchFamily="18" charset="0"/>
                <a:cs typeface="Times New Roman" panose="02020603050405020304" pitchFamily="18" charset="0"/>
              </a:rPr>
              <a:t> kent een aantal belangrijke vernieuwingen en verbeteringen ten opzichte van de vorige editie. De meest in het ook springende is we de keuze voor nieuwe spellingscategorieën, die we van groep 4 tot en met groep 8 op deze manier hanteren.</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Alle categorieën zijn gekoppeld aan een analogiewoord, namelijk een dier met een vast pictogram [linker kolom]. </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In een aantal gevallen was een categorie niet te koppelen aan een specifiek dier maar kozen we een kenmerk van een dier, zoals politiehond of giftig [rechterkolom]</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En voor het spellen van woorden met de letter x moesten we het wel heel lang zoeken naar ene dier. Uiteindelijk vonden we de schattige Axolotl, waarnaar die categorie is genoemd.</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[elke categorie begint in de omschrijving met ‘net als’ en heeft te maken met de didactiek, de manier van aanleren van de woorden. We benoemen in </a:t>
            </a:r>
            <a:r>
              <a:rPr lang="nl-NL" sz="1800" i="1" dirty="0">
                <a:effectLst/>
                <a:latin typeface="+mn-lt"/>
                <a:ea typeface="Times New Roman" panose="02020603050405020304" pitchFamily="18" charset="0"/>
                <a:cs typeface="Times New Roman" panose="02020603050405020304" pitchFamily="18" charset="0"/>
              </a:rPr>
              <a:t>Taal actief</a:t>
            </a:r>
            <a:r>
              <a:rPr lang="nl-NL" sz="1800" dirty="0">
                <a:effectLst/>
                <a:latin typeface="+mn-lt"/>
                <a:ea typeface="Times New Roman" panose="02020603050405020304" pitchFamily="18" charset="0"/>
                <a:cs typeface="Times New Roman" panose="02020603050405020304" pitchFamily="18" charset="0"/>
              </a:rPr>
              <a:t> de concrete regel van de categorie in plaats van een uitleg over de categorie]</a:t>
            </a:r>
          </a:p>
          <a:p>
            <a:pPr>
              <a:lnSpc>
                <a:spcPct val="107000"/>
              </a:lnSpc>
              <a:spcAft>
                <a:spcPts val="800"/>
              </a:spcAft>
            </a:pP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b="1" i="1" dirty="0">
                <a:effectLst/>
                <a:latin typeface="+mn-lt"/>
                <a:ea typeface="Calibri"/>
                <a:cs typeface="Times New Roman" panose="02020603050405020304" pitchFamily="18" charset="0"/>
              </a:rPr>
              <a:t>Tip: gebruik ook de ouderbrieven die hiervoor gemaakt zijn om ouders nog extra te informeren. Het is fijn als ouders weten hoe de categorieën en regels in Taal actief benoemd worden. </a:t>
            </a:r>
          </a:p>
          <a:p>
            <a:pPr>
              <a:lnSpc>
                <a:spcPct val="107000"/>
              </a:lnSpc>
              <a:spcAft>
                <a:spcPts val="800"/>
              </a:spcAft>
            </a:pPr>
            <a:r>
              <a:rPr lang="nl-NL" sz="1800" b="1" i="1" dirty="0">
                <a:effectLst/>
                <a:latin typeface="+mn-lt"/>
                <a:ea typeface="Calibri"/>
                <a:cs typeface="Times New Roman" panose="02020603050405020304" pitchFamily="18" charset="0"/>
              </a:rPr>
              <a:t>Als ouders thuis extra willen oefenen met hun kind, laat ze dan geen ‘woordjes oefenen’ door in te prenten of te stampen. Dit past niet bij de didactiek en is voor het lange termijngeheugen van kinderen ook helemaal niet effectief. Als oefening kunnen ouders er dan voor kiezen om woorden te laten opschrijven bij een bepaalde categorie (bijv. bedenk woorden net als haai). Bij het bespreken van de woorden is het ook goed om steeds de regel er bij te zeggen (ik hoor ‘j’ maar ik schrijf ‘í’) zodat kinderen deze inslijpen en kunnen controleren of het woord goed is geschreven. Desnoods kan de regelkaart voor in de handleiding als hulpmiddel dienen voor ouders. </a:t>
            </a:r>
          </a:p>
          <a:p>
            <a:endParaRPr lang="nl-NL" dirty="0">
              <a:latin typeface="+mn-lt"/>
            </a:endParaRPr>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15</a:t>
            </a:fld>
            <a:endParaRPr lang="nl-NL"/>
          </a:p>
        </p:txBody>
      </p:sp>
    </p:spTree>
    <p:extLst>
      <p:ext uri="{BB962C8B-B14F-4D97-AF65-F5344CB8AC3E}">
        <p14:creationId xmlns:p14="http://schemas.microsoft.com/office/powerpoint/2010/main" val="181136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i="1" dirty="0"/>
              <a:t>Doorklikken</a:t>
            </a:r>
          </a:p>
          <a:p>
            <a:endParaRPr lang="nl-NL" sz="1800" dirty="0"/>
          </a:p>
          <a:p>
            <a:r>
              <a:rPr lang="nl-NL" sz="1800" dirty="0"/>
              <a:t>1) Introductie filmpje </a:t>
            </a:r>
          </a:p>
          <a:p>
            <a:r>
              <a:rPr lang="nl-NL" sz="1800" dirty="0"/>
              <a:t>2) Voordoen – samen doen – dictee – nabespreken</a:t>
            </a:r>
          </a:p>
          <a:p>
            <a:r>
              <a:rPr lang="nl-NL" sz="1800" dirty="0"/>
              <a:t>3) Zelfstandig verwerken (nieuwe doel)</a:t>
            </a:r>
          </a:p>
          <a:p>
            <a:endParaRPr lang="nl-NL" sz="1800" dirty="0"/>
          </a:p>
          <a:p>
            <a:r>
              <a:rPr lang="nl-NL" sz="1800" b="1" i="1" dirty="0"/>
              <a:t>Tip: open de </a:t>
            </a:r>
            <a:r>
              <a:rPr lang="nl-NL" sz="1800" b="1" i="1" dirty="0" err="1"/>
              <a:t>digibordomgeving</a:t>
            </a:r>
            <a:r>
              <a:rPr lang="nl-NL" sz="1800" b="1" i="1" dirty="0"/>
              <a:t> en laat een animatie zien</a:t>
            </a:r>
            <a:endParaRPr lang="en-US" sz="1800" b="1" i="1" dirty="0"/>
          </a:p>
        </p:txBody>
      </p:sp>
      <p:sp>
        <p:nvSpPr>
          <p:cNvPr id="4" name="Tijdelijke aanduiding voor dianummer 3"/>
          <p:cNvSpPr>
            <a:spLocks noGrp="1"/>
          </p:cNvSpPr>
          <p:nvPr>
            <p:ph type="sldNum" sz="quarter" idx="5"/>
          </p:nvPr>
        </p:nvSpPr>
        <p:spPr/>
        <p:txBody>
          <a:bodyPr/>
          <a:lstStyle/>
          <a:p>
            <a:fld id="{76C4F7E0-B5B4-41B7-9745-C537C92C94BF}" type="slidenum">
              <a:rPr lang="en-US" smtClean="0"/>
              <a:t>16</a:t>
            </a:fld>
            <a:endParaRPr lang="en-US"/>
          </a:p>
        </p:txBody>
      </p:sp>
    </p:spTree>
    <p:extLst>
      <p:ext uri="{BB962C8B-B14F-4D97-AF65-F5344CB8AC3E}">
        <p14:creationId xmlns:p14="http://schemas.microsoft.com/office/powerpoint/2010/main" val="239515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Tweede gedeelte van de spellingles bestaat uit oefenen en herhalen (kan zowel in het leerwerkboek als in de oefenomgeving op </a:t>
            </a:r>
            <a:r>
              <a:rPr lang="nl-NL" sz="1800" dirty="0" err="1"/>
              <a:t>Bingel</a:t>
            </a:r>
            <a:r>
              <a:rPr lang="nl-NL" sz="1800" dirty="0"/>
              <a:t>). </a:t>
            </a:r>
          </a:p>
          <a:p>
            <a:r>
              <a:rPr lang="nl-NL" sz="1800" dirty="0"/>
              <a:t>Afbeelding rechts: feedback in </a:t>
            </a:r>
            <a:r>
              <a:rPr lang="nl-NL" sz="1800" dirty="0" err="1"/>
              <a:t>Bingel</a:t>
            </a:r>
            <a:r>
              <a:rPr lang="nl-NL" sz="1800" dirty="0"/>
              <a:t>. Als kinderen een fout maken, wordt de fout herkend en krijgen kinderen een tipkaartje. Hierna mogen kinderen het nog een keer proberen. Als kinderen nogmaals in deze oefening een fout maken, geven wij het goede antwoord. Zo voorkomen we gokken. </a:t>
            </a:r>
            <a:endParaRPr lang="en-US" sz="1800" dirty="0"/>
          </a:p>
        </p:txBody>
      </p:sp>
      <p:sp>
        <p:nvSpPr>
          <p:cNvPr id="4" name="Tijdelijke aanduiding voor dianummer 3"/>
          <p:cNvSpPr>
            <a:spLocks noGrp="1"/>
          </p:cNvSpPr>
          <p:nvPr>
            <p:ph type="sldNum" sz="quarter" idx="5"/>
          </p:nvPr>
        </p:nvSpPr>
        <p:spPr/>
        <p:txBody>
          <a:bodyPr/>
          <a:lstStyle/>
          <a:p>
            <a:fld id="{F30C5544-1FB2-415C-B883-4624DF98FC03}" type="slidenum">
              <a:rPr lang="en-US" smtClean="0"/>
              <a:t>17</a:t>
            </a:fld>
            <a:endParaRPr lang="en-US"/>
          </a:p>
        </p:txBody>
      </p:sp>
    </p:spTree>
    <p:extLst>
      <p:ext uri="{BB962C8B-B14F-4D97-AF65-F5344CB8AC3E}">
        <p14:creationId xmlns:p14="http://schemas.microsoft.com/office/powerpoint/2010/main" val="195153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mn-lt"/>
                <a:ea typeface="Calibri" panose="020F0502020204030204" pitchFamily="34" charset="0"/>
                <a:cs typeface="Times New Roman" panose="02020603050405020304" pitchFamily="18" charset="0"/>
              </a:rPr>
              <a:t>Per jaargroep is er een opzoekboekje voor de kinderen. </a:t>
            </a:r>
          </a:p>
          <a:p>
            <a:r>
              <a:rPr lang="nl-NL" sz="1800" dirty="0">
                <a:effectLst/>
                <a:latin typeface="+mn-lt"/>
                <a:ea typeface="Calibri" panose="020F0502020204030204" pitchFamily="34" charset="0"/>
                <a:cs typeface="Times New Roman" panose="02020603050405020304" pitchFamily="18" charset="0"/>
              </a:rPr>
              <a:t>Tijdens het dagelijks dictee en het zelfstandig werken gebruiken de kinderen het opzoekboekje als geheugensteuntje en hulpje.</a:t>
            </a: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 </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Het opzoekboekje gebruiken de kinderen om woorden op te zoeken op het ei- en au-web.</a:t>
            </a:r>
            <a:endParaRPr lang="nl-NL" sz="18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n-lt"/>
                <a:ea typeface="Times New Roman" panose="02020603050405020304" pitchFamily="18" charset="0"/>
                <a:cs typeface="Times New Roman" panose="02020603050405020304" pitchFamily="18" charset="0"/>
              </a:rPr>
              <a:t>Of om de stappen van bijvoorbeeld hond of hert te doorlopen.</a:t>
            </a:r>
            <a:endParaRPr lang="nl-NL" sz="1800" dirty="0">
              <a:effectLst/>
              <a:latin typeface="+mn-lt"/>
              <a:ea typeface="Calibri" panose="020F0502020204030204" pitchFamily="34" charset="0"/>
              <a:cs typeface="Times New Roman" panose="02020603050405020304" pitchFamily="18" charset="0"/>
            </a:endParaRPr>
          </a:p>
          <a:p>
            <a:r>
              <a:rPr lang="nl-NL" sz="1800" dirty="0">
                <a:effectLst/>
                <a:latin typeface="+mn-lt"/>
                <a:ea typeface="Times New Roman" panose="02020603050405020304" pitchFamily="18" charset="0"/>
                <a:cs typeface="Times New Roman" panose="02020603050405020304" pitchFamily="18" charset="0"/>
              </a:rPr>
              <a:t>Het opzoekboekje mag de hele les gebruikt worden. Liever meteen goed schrijven, dan onnodig fouten maken. </a:t>
            </a:r>
            <a:r>
              <a:rPr lang="nl-NL" sz="1800" dirty="0">
                <a:latin typeface="+mn-lt"/>
              </a:rPr>
              <a:t>Het uitgangspunt bij de werkwoordspelling is de persoonsvorm.</a:t>
            </a:r>
          </a:p>
          <a:p>
            <a:endParaRPr lang="nl-NL" sz="1800" dirty="0">
              <a:latin typeface="+mn-lt"/>
            </a:endParaRPr>
          </a:p>
          <a:p>
            <a:r>
              <a:rPr lang="nl-NL" sz="1800" b="1" i="1" dirty="0">
                <a:latin typeface="+mn-lt"/>
              </a:rPr>
              <a:t>Doorklikken naar werkwoordspelling</a:t>
            </a:r>
          </a:p>
          <a:p>
            <a:endParaRPr lang="nl-NL" sz="1800" dirty="0">
              <a:latin typeface="+mn-lt"/>
            </a:endParaRPr>
          </a:p>
          <a:p>
            <a:r>
              <a:rPr lang="nl-NL" sz="1800" dirty="0">
                <a:latin typeface="+mn-lt"/>
              </a:rPr>
              <a:t>Is het werkwoord een persoonsvorm? Dan volgen de kinderen de stappen van de werkwoordhulp. Dit leren de kinderen vanaf groep 6. </a:t>
            </a:r>
          </a:p>
          <a:p>
            <a:r>
              <a:rPr lang="nl-NL" sz="1800" dirty="0">
                <a:latin typeface="+mn-lt"/>
              </a:rPr>
              <a:t>1 Is het een persoonsvorm?</a:t>
            </a:r>
          </a:p>
          <a:p>
            <a:r>
              <a:rPr lang="nl-NL" sz="1800" dirty="0">
                <a:latin typeface="+mn-lt"/>
              </a:rPr>
              <a:t>2 Welke tijd is het?</a:t>
            </a:r>
          </a:p>
          <a:p>
            <a:r>
              <a:rPr lang="nl-NL" sz="1800" dirty="0">
                <a:latin typeface="+mn-lt"/>
              </a:rPr>
              <a:t>3 Wat is het onderwerp?</a:t>
            </a:r>
          </a:p>
          <a:p>
            <a:r>
              <a:rPr lang="nl-NL" sz="1800" dirty="0">
                <a:latin typeface="+mn-lt"/>
              </a:rPr>
              <a:t>4 Wat schrijf ik?</a:t>
            </a:r>
          </a:p>
          <a:p>
            <a:endParaRPr lang="nl-NL" sz="1800" dirty="0">
              <a:latin typeface="+mn-lt"/>
            </a:endParaRPr>
          </a:p>
          <a:p>
            <a:r>
              <a:rPr lang="nl-NL" sz="1800" dirty="0">
                <a:latin typeface="+mn-lt"/>
              </a:rPr>
              <a:t>Twijfelt een kind bij de verleden tijd of het –te of –de moet zijn? Dan volg je de stappen van ‘t kofschip x.</a:t>
            </a:r>
          </a:p>
          <a:p>
            <a:endParaRPr lang="nl-NL" sz="1800" dirty="0">
              <a:latin typeface="+mn-lt"/>
            </a:endParaRPr>
          </a:p>
          <a:p>
            <a:r>
              <a:rPr lang="nl-NL" sz="1800" dirty="0">
                <a:latin typeface="+mn-lt"/>
              </a:rPr>
              <a:t>Is het werkwoord geen persoonsvorm? Dan gebruiken de kinderen de gewone spellingregels.</a:t>
            </a:r>
          </a:p>
          <a:p>
            <a:r>
              <a:rPr lang="nl-NL" sz="1800" dirty="0">
                <a:latin typeface="+mn-lt"/>
              </a:rPr>
              <a:t>bijvoorbeeld:</a:t>
            </a:r>
          </a:p>
          <a:p>
            <a:pPr marL="171450" indent="-171450">
              <a:buFontTx/>
              <a:buChar char="-"/>
            </a:pPr>
            <a:r>
              <a:rPr lang="nl-NL" sz="1800" dirty="0">
                <a:latin typeface="+mn-lt"/>
              </a:rPr>
              <a:t>ik heb </a:t>
            </a:r>
            <a:r>
              <a:rPr lang="nl-NL" sz="1800" b="1" dirty="0">
                <a:latin typeface="+mn-lt"/>
              </a:rPr>
              <a:t>geschreven</a:t>
            </a:r>
            <a:r>
              <a:rPr lang="nl-NL" sz="1800" dirty="0">
                <a:latin typeface="+mn-lt"/>
              </a:rPr>
              <a:t>. geschreven is geen persoonsvorm, dus ik denk aan de gewone spellingregels. </a:t>
            </a:r>
            <a:r>
              <a:rPr lang="nl-NL" sz="1800" b="0" dirty="0">
                <a:latin typeface="+mn-lt"/>
              </a:rPr>
              <a:t>g</a:t>
            </a:r>
            <a:r>
              <a:rPr lang="nl-NL" sz="1800" b="1" dirty="0">
                <a:latin typeface="+mn-lt"/>
              </a:rPr>
              <a:t>e</a:t>
            </a:r>
            <a:r>
              <a:rPr lang="nl-NL" sz="1800" dirty="0">
                <a:latin typeface="+mn-lt"/>
              </a:rPr>
              <a:t> = net als gestreept. </a:t>
            </a:r>
            <a:r>
              <a:rPr lang="nl-NL" sz="1800" dirty="0" err="1">
                <a:latin typeface="+mn-lt"/>
              </a:rPr>
              <a:t>schr</a:t>
            </a:r>
            <a:r>
              <a:rPr lang="nl-NL" sz="1800" b="1" dirty="0" err="1">
                <a:latin typeface="+mn-lt"/>
              </a:rPr>
              <a:t>e</a:t>
            </a:r>
            <a:r>
              <a:rPr lang="nl-NL" sz="1800" dirty="0">
                <a:latin typeface="+mn-lt"/>
              </a:rPr>
              <a:t> = net als krekel. </a:t>
            </a:r>
            <a:r>
              <a:rPr lang="nl-NL" sz="1800" b="1" dirty="0">
                <a:latin typeface="+mn-lt"/>
              </a:rPr>
              <a:t>v</a:t>
            </a:r>
            <a:r>
              <a:rPr lang="nl-NL" sz="1800" dirty="0">
                <a:latin typeface="+mn-lt"/>
              </a:rPr>
              <a:t>en = net als duiven</a:t>
            </a:r>
          </a:p>
          <a:p>
            <a:pPr marL="171450" indent="-171450">
              <a:buFontTx/>
              <a:buChar char="-"/>
            </a:pPr>
            <a:r>
              <a:rPr lang="nl-NL" sz="1800" dirty="0">
                <a:latin typeface="+mn-lt"/>
              </a:rPr>
              <a:t>ik heb </a:t>
            </a:r>
            <a:r>
              <a:rPr lang="nl-NL" sz="1800" b="1" dirty="0">
                <a:latin typeface="+mn-lt"/>
              </a:rPr>
              <a:t>verteld</a:t>
            </a:r>
            <a:r>
              <a:rPr lang="nl-NL" sz="1800" dirty="0">
                <a:latin typeface="+mn-lt"/>
              </a:rPr>
              <a:t>. verteld is geen persoonsvorm, dus ik denk aan de gewone spellingregels. v</a:t>
            </a:r>
            <a:r>
              <a:rPr lang="nl-NL" sz="1800" b="1" dirty="0">
                <a:latin typeface="+mn-lt"/>
              </a:rPr>
              <a:t>e</a:t>
            </a:r>
            <a:r>
              <a:rPr lang="nl-NL" sz="1800" dirty="0">
                <a:latin typeface="+mn-lt"/>
              </a:rPr>
              <a:t>r = net als gestreept. </a:t>
            </a:r>
            <a:r>
              <a:rPr lang="nl-NL" sz="1800" dirty="0" err="1">
                <a:latin typeface="+mn-lt"/>
              </a:rPr>
              <a:t>tel</a:t>
            </a:r>
            <a:r>
              <a:rPr lang="nl-NL" sz="1800" b="1" dirty="0" err="1">
                <a:latin typeface="+mn-lt"/>
              </a:rPr>
              <a:t>d</a:t>
            </a:r>
            <a:r>
              <a:rPr lang="nl-NL" sz="1800" dirty="0">
                <a:latin typeface="+mn-lt"/>
              </a:rPr>
              <a:t> = net als hond </a:t>
            </a:r>
          </a:p>
          <a:p>
            <a:pPr marL="0" indent="0">
              <a:buFontTx/>
              <a:buNone/>
            </a:pPr>
            <a:endParaRPr lang="nl-NL" sz="1800" dirty="0">
              <a:latin typeface="+mn-lt"/>
            </a:endParaRPr>
          </a:p>
          <a:p>
            <a:pPr marL="0" indent="0">
              <a:buFontTx/>
              <a:buNone/>
            </a:pPr>
            <a:r>
              <a:rPr lang="nl-NL" sz="1800" dirty="0">
                <a:latin typeface="+mn-lt"/>
              </a:rPr>
              <a:t>Het bijvoeglijk gebruikt voltooid deelwoord wordt aan geboden bij de categorie ‘net als gesplet</a:t>
            </a:r>
            <a:r>
              <a:rPr lang="nl-NL" sz="1800" b="1" dirty="0">
                <a:latin typeface="+mn-lt"/>
              </a:rPr>
              <a:t>en</a:t>
            </a:r>
            <a:r>
              <a:rPr lang="nl-NL" sz="1800" dirty="0">
                <a:latin typeface="+mn-lt"/>
              </a:rPr>
              <a:t>’. (zie dier met gespleten tong en AHL </a:t>
            </a:r>
            <a:r>
              <a:rPr lang="nl-NL" sz="1800" dirty="0" err="1">
                <a:latin typeface="+mn-lt"/>
              </a:rPr>
              <a:t>pag</a:t>
            </a:r>
            <a:r>
              <a:rPr lang="nl-NL" sz="1800" dirty="0">
                <a:latin typeface="+mn-lt"/>
              </a:rPr>
              <a:t> 20)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latin typeface="+mn-lt"/>
              </a:rPr>
              <a:t>de tong is gesplet</a:t>
            </a:r>
            <a:r>
              <a:rPr lang="nl-NL" sz="1800" b="1" dirty="0">
                <a:latin typeface="+mn-lt"/>
              </a:rPr>
              <a:t>en</a:t>
            </a:r>
            <a:r>
              <a:rPr lang="nl-NL" sz="1800" dirty="0">
                <a:latin typeface="+mn-lt"/>
              </a:rPr>
              <a:t> &gt; de gesplet</a:t>
            </a:r>
            <a:r>
              <a:rPr lang="nl-NL" sz="1800" b="1" dirty="0">
                <a:latin typeface="+mn-lt"/>
              </a:rPr>
              <a:t>en</a:t>
            </a:r>
            <a:r>
              <a:rPr lang="nl-NL" sz="1800" dirty="0">
                <a:latin typeface="+mn-lt"/>
              </a:rPr>
              <a:t> tong.</a:t>
            </a:r>
          </a:p>
          <a:p>
            <a:pPr marL="171450" indent="-171450">
              <a:buFontTx/>
              <a:buChar char="-"/>
            </a:pPr>
            <a:r>
              <a:rPr lang="nl-NL" sz="1800" dirty="0">
                <a:latin typeface="+mn-lt"/>
              </a:rPr>
              <a:t>de foto is vergroo</a:t>
            </a:r>
            <a:r>
              <a:rPr lang="nl-NL" sz="1800" b="1" dirty="0">
                <a:latin typeface="+mn-lt"/>
              </a:rPr>
              <a:t>t</a:t>
            </a:r>
            <a:r>
              <a:rPr lang="nl-NL" sz="1800" dirty="0">
                <a:latin typeface="+mn-lt"/>
              </a:rPr>
              <a:t>&gt; de vergrot</a:t>
            </a:r>
            <a:r>
              <a:rPr lang="nl-NL" sz="1800" b="1" dirty="0">
                <a:latin typeface="+mn-lt"/>
              </a:rPr>
              <a:t>e</a:t>
            </a:r>
            <a:r>
              <a:rPr lang="nl-NL" sz="1800" dirty="0">
                <a:latin typeface="+mn-lt"/>
              </a:rPr>
              <a:t> foto</a:t>
            </a:r>
          </a:p>
          <a:p>
            <a:pPr>
              <a:lnSpc>
                <a:spcPct val="107000"/>
              </a:lnSpc>
              <a:spcAft>
                <a:spcPts val="800"/>
              </a:spcAft>
            </a:pPr>
            <a:endParaRPr lang="nl-NL" sz="18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9FB4E1-625B-4320-A185-7A056887A1B8}" type="slidenum">
              <a:rPr lang="nl-NL" smtClean="0"/>
              <a:t>18</a:t>
            </a:fld>
            <a:endParaRPr lang="nl-NL"/>
          </a:p>
        </p:txBody>
      </p:sp>
    </p:spTree>
    <p:extLst>
      <p:ext uri="{BB962C8B-B14F-4D97-AF65-F5344CB8AC3E}">
        <p14:creationId xmlns:p14="http://schemas.microsoft.com/office/powerpoint/2010/main" val="1114876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4E1-625B-4320-A185-7A056887A1B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117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4E1-625B-4320-A185-7A056887A1B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44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a:solidFill>
                  <a:srgbClr val="20201F"/>
                </a:solidFill>
                <a:latin typeface="+mn-lt"/>
              </a:rPr>
              <a:t>Taal en tekstbegrip hangen nauw samen.</a:t>
            </a:r>
          </a:p>
          <a:p>
            <a:r>
              <a:rPr lang="nl-NL" sz="1800" b="0" i="0" u="none" strike="noStrike" baseline="0" dirty="0">
                <a:solidFill>
                  <a:srgbClr val="20201F"/>
                </a:solidFill>
                <a:latin typeface="+mn-lt"/>
              </a:rPr>
              <a:t>De kinderen herkennen in de teksten de communicatiethema’s, de communicatiedoelen en de schrijf- en spreekdoelen van taal.</a:t>
            </a:r>
            <a:r>
              <a:rPr lang="nl-NL" sz="1800" dirty="0">
                <a:solidFill>
                  <a:srgbClr val="20201F"/>
                </a:solidFill>
                <a:latin typeface="+mn-lt"/>
              </a:rPr>
              <a:t> </a:t>
            </a:r>
            <a:endParaRPr lang="nl-NL" sz="1800" b="0" i="0" u="none" strike="noStrike" baseline="0" dirty="0">
              <a:solidFill>
                <a:srgbClr val="20201F"/>
              </a:solidFill>
              <a:latin typeface="+mn-lt"/>
            </a:endParaRPr>
          </a:p>
          <a:p>
            <a:r>
              <a:rPr lang="nl-NL" sz="1800" b="0" i="0" u="none" strike="noStrike" baseline="0" dirty="0">
                <a:solidFill>
                  <a:srgbClr val="20201F"/>
                </a:solidFill>
                <a:latin typeface="+mn-lt"/>
              </a:rPr>
              <a:t>Uit onderzoek blijkt dat de domeinen lezen, schrijven en spreken elkaar </a:t>
            </a:r>
            <a:r>
              <a:rPr lang="nl-NL" sz="1800" dirty="0">
                <a:solidFill>
                  <a:srgbClr val="20201F"/>
                </a:solidFill>
                <a:latin typeface="+mn-lt"/>
              </a:rPr>
              <a:t>versterken</a:t>
            </a:r>
            <a:r>
              <a:rPr lang="nl-NL" sz="1800" b="0" i="0" u="none" strike="noStrike" baseline="0" dirty="0">
                <a:solidFill>
                  <a:srgbClr val="20201F"/>
                </a:solidFill>
                <a:latin typeface="+mn-lt"/>
              </a:rPr>
              <a:t> als ze in samenhang worden aangeboden. De kinderen doen een grote variatie op aan lees-, schrijf- en spreekervaringen die </a:t>
            </a:r>
            <a:r>
              <a:rPr lang="nl-NL" sz="1800" dirty="0">
                <a:solidFill>
                  <a:srgbClr val="20201F"/>
                </a:solidFill>
                <a:latin typeface="+mn-lt"/>
              </a:rPr>
              <a:t>qua inhoud</a:t>
            </a:r>
            <a:r>
              <a:rPr lang="nl-NL" sz="1800" b="0" i="0" u="none" strike="noStrike" baseline="0" dirty="0">
                <a:solidFill>
                  <a:srgbClr val="20201F"/>
                </a:solidFill>
                <a:latin typeface="+mn-lt"/>
              </a:rPr>
              <a:t> en vorm met elkaar zijn verbonden. Zo vergroten de kinderen hun kennis van taal en hun kennis van de wereld. Door lezen en taal met elkaar te verbinden breiden de kinderen bovendien hun woordenschat verder uit. De</a:t>
            </a:r>
          </a:p>
          <a:p>
            <a:pPr algn="l"/>
            <a:r>
              <a:rPr lang="nl-NL" sz="1800" b="0" i="0" u="none" strike="noStrike" baseline="0" dirty="0">
                <a:solidFill>
                  <a:srgbClr val="20201F"/>
                </a:solidFill>
                <a:latin typeface="+mn-lt"/>
              </a:rPr>
              <a:t>gedeelde kennis en vaardigheden in de domeinen maken dat transfer van het ene naar het andere domein gemakkelijk kan plaatsvinden.</a:t>
            </a:r>
          </a:p>
          <a:p>
            <a:pPr algn="l"/>
            <a:r>
              <a:rPr lang="nl-NL" sz="1800" b="0" i="0" u="none" strike="noStrike" baseline="0" dirty="0">
                <a:solidFill>
                  <a:srgbClr val="20201F"/>
                </a:solidFill>
                <a:latin typeface="+mn-lt"/>
              </a:rPr>
              <a:t>De teksten die kinderen bij Tekstbegrip krijgen aangeboden, hangen samen met de spreek en luistertaak en schrijftaken bij taal. Zo lezen de kinderen bij Tekstbegrip over deze onderwerpen en passen ze deze kennis toe bij taal. Zo ontstaat er wederzijdse versterking. </a:t>
            </a:r>
            <a:endParaRPr lang="LID4096" dirty="0">
              <a:latin typeface="+mn-lt"/>
            </a:endParaRPr>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21</a:t>
            </a:fld>
            <a:endParaRPr lang="nl-NL"/>
          </a:p>
        </p:txBody>
      </p:sp>
    </p:spTree>
    <p:extLst>
      <p:ext uri="{BB962C8B-B14F-4D97-AF65-F5344CB8AC3E}">
        <p14:creationId xmlns:p14="http://schemas.microsoft.com/office/powerpoint/2010/main" val="135711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In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Taal actief</a:t>
            </a:r>
            <a:r>
              <a:rPr lang="nl-NL" sz="1800" dirty="0">
                <a:effectLst/>
                <a:latin typeface="Calibri" panose="020F0502020204030204" pitchFamily="34" charset="0"/>
                <a:ea typeface="Calibri" panose="020F0502020204030204" pitchFamily="34" charset="0"/>
                <a:cs typeface="Times New Roman" panose="02020603050405020304" pitchFamily="18" charset="0"/>
              </a:rPr>
              <a:t> staat communicatie centraal. Uiteindelijk is dat waarom je taal leert.</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Daarom: </a:t>
            </a:r>
          </a:p>
          <a:p>
            <a:pPr marL="342900" lvl="0" indent="-342900">
              <a:buFont typeface="Verdana" panose="020B060403050404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Acht communicatiethema’s van 4 weken. </a:t>
            </a:r>
          </a:p>
          <a:p>
            <a:pPr marL="342900" lvl="0" indent="-342900">
              <a:buFont typeface="Verdana" panose="020B060403050404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Elk communicatiethema gaat over een communicatiedoel</a:t>
            </a:r>
          </a:p>
          <a:p>
            <a:pPr marL="342900" lvl="0" indent="-342900">
              <a:buFont typeface="Verdana" panose="020B060403050404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Groep 4 t/m 8 werkt dus op hetzelfde moment aan hetzelfde thema</a:t>
            </a:r>
          </a:p>
          <a:p>
            <a:pPr marL="342900" lvl="0" indent="-342900">
              <a:buFont typeface="Verdana" panose="020B060403050404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Concentrisch: </a:t>
            </a:r>
            <a:r>
              <a:rPr lang="nl-NL" sz="1800" dirty="0">
                <a:effectLst/>
                <a:latin typeface="Verdana" panose="020B0604030504040204" pitchFamily="34" charset="0"/>
                <a:ea typeface="Times New Roman" panose="02020603050405020304" pitchFamily="18" charset="0"/>
                <a:cs typeface="Times New Roman" panose="02020603050405020304" pitchFamily="18" charset="0"/>
              </a:rPr>
              <a:t>alles draait om (de groei van) hun eigen taalgebruik. De kinderen worden elk leerjaar nóg beter in elk communicatiedoel</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Daarbij is steeds gekeken naar communicatiesituaties die kinderen in hun dagelijkse en latere leven tegenkomen. Communicatie is immers overal.</a:t>
            </a:r>
          </a:p>
          <a:p>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[Kies enkele thema’s om toe te lichten]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ontmoet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elkaar leren kennen.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hoe ze contact maken met anderen. Ze leren met anderen te delen wat hen bezighoudt en te laten merken dat ze interesse hebben in wat de ander beweegt.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ben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jezelf uitdrukken.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om te laten zien wie ze zijn. Ze leren om te vertellen en te schrijven over wie ze zijn, wat ze denken en wat ze voelen.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denk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je mening vormen.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beschouwen. Ze leren om weloverwogen een eigen mening te vormen, te volgen wat een ander denkt en te zorgen dat anderen hun denken kunnen volgen.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4</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wil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overtuigen.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om hun mening te geven als ze ergens voor staan. Ze leren om hun mening te voorzien van argumenten en anderen te overtuigen.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5</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overleg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samen beslissen.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te overleggen om samen tot besluiten te komen. Ze leren ruimte te geven aan zichzelf en anderen en bij te dragen aan een prettig overleg om tot beslissingen te komen.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weet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informeren.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om informatie te halen uit verschillende bronnen. Ze leren om passende informatie te geven aan hun publiek.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help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uitleggen.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hoe ze gestructureerd uitleg kunnen geven aan anderen.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Ik verzin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Dit thema gaat over </a:t>
            </a:r>
            <a:r>
              <a:rPr lang="nl-NL" sz="1800" i="1" dirty="0">
                <a:effectLst/>
                <a:latin typeface="Verdana" panose="020B0604030504040204" pitchFamily="34" charset="0"/>
                <a:ea typeface="Calibri" panose="020F0502020204030204" pitchFamily="34" charset="0"/>
                <a:cs typeface="Times New Roman" panose="02020603050405020304" pitchFamily="18" charset="0"/>
              </a:rPr>
              <a:t>verhalen bedenken.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Verdana" panose="020B0604030504040204" pitchFamily="34" charset="0"/>
                <a:ea typeface="Calibri" panose="020F0502020204030204" pitchFamily="34" charset="0"/>
                <a:cs typeface="Times New Roman" panose="02020603050405020304" pitchFamily="18" charset="0"/>
              </a:rPr>
              <a:t>De kinderen leren in dit thema hoe ze anderen kunnen vermaken met taal. Ze ervaren dat ze met taal een andere wereld kunnen creëren.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216237"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9FB4E1-625B-4320-A185-7A056887A1B8}" type="slidenum">
              <a:rPr lang="nl-NL" smtClean="0"/>
              <a:t>2</a:t>
            </a:fld>
            <a:endParaRPr lang="nl-NL"/>
          </a:p>
        </p:txBody>
      </p:sp>
    </p:spTree>
    <p:extLst>
      <p:ext uri="{BB962C8B-B14F-4D97-AF65-F5344CB8AC3E}">
        <p14:creationId xmlns:p14="http://schemas.microsoft.com/office/powerpoint/2010/main" val="3358832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dirty="0"/>
              <a:t>Rijke teksten </a:t>
            </a:r>
            <a:r>
              <a:rPr lang="nl-NL" sz="1800" dirty="0"/>
              <a:t>maken kinderen nieuwsgierig en stimuleren en motiveren om verder te lezen, te kijken of te luisteren.</a:t>
            </a:r>
          </a:p>
          <a:p>
            <a:r>
              <a:rPr lang="nl-NL" sz="1800" dirty="0"/>
              <a:t>Ze zetten aan tot nadenken, praten, verder lezen over het onderwerp van de tekst.</a:t>
            </a:r>
            <a:endParaRPr lang="nl-NL" sz="1800" dirty="0">
              <a:ea typeface="Calibri"/>
              <a:cs typeface="Calibri"/>
            </a:endParaRPr>
          </a:p>
          <a:p>
            <a:r>
              <a:rPr lang="nl-NL" sz="1800" dirty="0"/>
              <a:t>Je breidt je kennis van de wereld en van taal uit.</a:t>
            </a:r>
            <a:endParaRPr lang="nl-NL" sz="1800" dirty="0">
              <a:ea typeface="Calibri"/>
              <a:cs typeface="Calibri"/>
            </a:endParaRPr>
          </a:p>
          <a:p>
            <a:r>
              <a:rPr lang="nl-NL" sz="1800" dirty="0"/>
              <a:t>Daarom bij </a:t>
            </a:r>
            <a:r>
              <a:rPr lang="nl-NL" sz="1800" i="1" dirty="0"/>
              <a:t>Taal actief</a:t>
            </a:r>
            <a:r>
              <a:rPr lang="nl-NL" sz="1800" dirty="0"/>
              <a:t> – tekstbegrip gekozen voor rijke, authentieke teksten (verschillende genres, tekstsoorten en grote mate van teksttypen)</a:t>
            </a:r>
            <a:endParaRPr lang="nl-NL" sz="1800" dirty="0">
              <a:ea typeface="Calibri"/>
              <a:cs typeface="Calibri"/>
            </a:endParaRPr>
          </a:p>
          <a:p>
            <a:endParaRPr lang="nl-NL" sz="1800" dirty="0"/>
          </a:p>
          <a:p>
            <a:r>
              <a:rPr lang="nl-NL" sz="1800" b="1" dirty="0"/>
              <a:t>Teksten passen bij de acht communicatiethema’s van </a:t>
            </a:r>
            <a:r>
              <a:rPr lang="nl-NL" sz="1800" b="1" i="1" dirty="0"/>
              <a:t>Taal actief</a:t>
            </a:r>
            <a:r>
              <a:rPr lang="nl-NL" sz="1800" b="1" dirty="0"/>
              <a:t> – taal.</a:t>
            </a:r>
            <a:r>
              <a:rPr lang="nl-NL" sz="1800" dirty="0"/>
              <a:t> Zo verdiepen en verbreden de kinderen hun kennis en vaardigheden hierover. Zie verder sheet 6.</a:t>
            </a:r>
            <a:endParaRPr lang="nl-NL" sz="1800" dirty="0">
              <a:ea typeface="Calibri"/>
              <a:cs typeface="Calibri"/>
            </a:endParaRPr>
          </a:p>
          <a:p>
            <a:endParaRPr lang="nl-NL" sz="1800" dirty="0"/>
          </a:p>
          <a:p>
            <a:r>
              <a:rPr lang="nl-NL" sz="1800" dirty="0"/>
              <a:t>Om de inhoud van een tekst steeds beter te begrijpen is het belangrijk dat de kinderen </a:t>
            </a:r>
            <a:r>
              <a:rPr lang="nl-NL" sz="1800" b="1" dirty="0"/>
              <a:t>herhaald en verdiepend lezen</a:t>
            </a:r>
            <a:r>
              <a:rPr lang="nl-NL" sz="1800" dirty="0"/>
              <a:t>. De opdrachten bij Tekstbegrip zijn zo geformuleerd dat de kinderen weer in de tekst moeten duiken om te komen tot een antwoord. Dit zorgt voor verdiepend en met focus lezen. In de opdrachten gaat het zowel om letterlijk tekstbegrip (LOTS vragen) als om hogere denkvaardigheden (HOTS vragen).</a:t>
            </a:r>
            <a:endParaRPr lang="nl-NL" sz="1800" dirty="0">
              <a:ea typeface="Calibri"/>
              <a:cs typeface="Calibri"/>
            </a:endParaRPr>
          </a:p>
          <a:p>
            <a:endParaRPr lang="nl-NL" sz="1800" b="1" dirty="0"/>
          </a:p>
          <a:p>
            <a:r>
              <a:rPr lang="nl-NL" sz="1800" b="1" dirty="0"/>
              <a:t>Samen actief aan de slag </a:t>
            </a:r>
            <a:r>
              <a:rPr lang="nl-NL" sz="1800" dirty="0"/>
              <a:t>betekent enerzijds </a:t>
            </a:r>
            <a:r>
              <a:rPr lang="nl-NL" sz="1800" dirty="0" err="1"/>
              <a:t>modelen</a:t>
            </a:r>
            <a:r>
              <a:rPr lang="nl-NL" sz="1800" dirty="0"/>
              <a:t> door de leerkracht een belangrijke rol. Je doet voor wat en hoe  je denkt tijdens het lezen en de opdracht. De kinderen kunnen daarvan profiteren. De opdrachten maken de kinderen samen en de nabespreking gebeurt klassikaal. Praten over teksten heeft nl. een bewezen positief effect op het vergroten van tekstbegrip</a:t>
            </a:r>
            <a:endParaRPr lang="nl-NL" sz="1800" dirty="0">
              <a:ea typeface="Calibri"/>
              <a:cs typeface="Calibri"/>
            </a:endParaRPr>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22</a:t>
            </a:fld>
            <a:endParaRPr lang="nl-NL"/>
          </a:p>
        </p:txBody>
      </p:sp>
    </p:spTree>
    <p:extLst>
      <p:ext uri="{BB962C8B-B14F-4D97-AF65-F5344CB8AC3E}">
        <p14:creationId xmlns:p14="http://schemas.microsoft.com/office/powerpoint/2010/main" val="123253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Opdrachten staan op het digibord: zo houd je de klas bij elkaar en heb jij de regie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Het gaat niet zozeer om goed/fout antwoorden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Bied je als leerkracht inzicht in wat de leerling denkt/heeft gedaan.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8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Dit voorbeeld komt uit groep 5, thema 5 – ik overleg. Kinderen leren hier een draaiboek maken. In dit verhaal gaat het om een draaiboek van een film. Dus de informatie die de kinderen op doen, kunnen ze zelf gebruiken bij het maken van een eigen draaiboek.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b="1" dirty="0"/>
              <a:t>Doorklikken</a:t>
            </a:r>
            <a:r>
              <a:rPr lang="nl-NL" sz="1800" dirty="0"/>
              <a:t>: hoe wordt een film gemaakt (draaiboek)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err="1"/>
              <a:t>Infograpic</a:t>
            </a:r>
            <a:r>
              <a:rPr lang="nl-NL" sz="1800" dirty="0"/>
              <a:t> ‘hoe wordt papier gemaakt’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Informatieve tekst en gedicht over de merel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Lied over avonturen/fantasie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800" dirty="0"/>
              <a:t>Verhalende 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8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Kinderen worden uitgedaagd om steeds weer opnieuw de tekst in te duiken en over de opdrachten in gesprek te gaan. De antwoorden/’bewijzen’ vinden ze in de tekst. In het gesprek motiveren de kinderen hun keuze.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ID4096" sz="1800" dirty="0"/>
          </a:p>
          <a:p>
            <a:endParaRPr lang="nl-NL" sz="1800" dirty="0"/>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23</a:t>
            </a:fld>
            <a:endParaRPr lang="nl-NL"/>
          </a:p>
        </p:txBody>
      </p:sp>
    </p:spTree>
    <p:extLst>
      <p:ext uri="{BB962C8B-B14F-4D97-AF65-F5344CB8AC3E}">
        <p14:creationId xmlns:p14="http://schemas.microsoft.com/office/powerpoint/2010/main" val="407914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1" i="0" u="none" strike="noStrike" baseline="0" dirty="0">
                <a:solidFill>
                  <a:srgbClr val="20201F"/>
                </a:solidFill>
                <a:latin typeface="Calibri" panose="020F0502020204030204" pitchFamily="34" charset="0"/>
                <a:cs typeface="Calibri" panose="020F0502020204030204" pitchFamily="34" charset="0"/>
              </a:rPr>
              <a:t>Interactie </a:t>
            </a:r>
            <a:r>
              <a:rPr lang="nl-NL" sz="1800" b="0" i="0" u="none" strike="noStrike" baseline="0" dirty="0">
                <a:solidFill>
                  <a:srgbClr val="20201F"/>
                </a:solidFill>
                <a:latin typeface="Calibri" panose="020F0502020204030204" pitchFamily="34" charset="0"/>
                <a:cs typeface="Calibri" panose="020F0502020204030204" pitchFamily="34" charset="0"/>
              </a:rPr>
              <a:t>Om tot diep tekstbegrip te komen is het belangrijk om met elkaar in gesprek te gaan over de tekst. In </a:t>
            </a:r>
            <a:r>
              <a:rPr lang="nl-NL" sz="1800" b="0" i="1" u="none" strike="noStrike" baseline="0" dirty="0">
                <a:solidFill>
                  <a:srgbClr val="20201F"/>
                </a:solidFill>
                <a:latin typeface="Calibri" panose="020F0502020204030204" pitchFamily="34" charset="0"/>
                <a:cs typeface="Calibri" panose="020F0502020204030204" pitchFamily="34" charset="0"/>
              </a:rPr>
              <a:t>Taal actief </a:t>
            </a:r>
            <a:r>
              <a:rPr lang="nl-NL" sz="1800" b="0" i="0" u="none" strike="noStrike" baseline="0" dirty="0">
                <a:solidFill>
                  <a:srgbClr val="20201F"/>
                </a:solidFill>
                <a:latin typeface="Calibri" panose="020F0502020204030204" pitchFamily="34" charset="0"/>
                <a:cs typeface="Calibri" panose="020F0502020204030204" pitchFamily="34" charset="0"/>
              </a:rPr>
              <a:t>- tekstbegrip wordt elke tekst interactief besproken, waarbij veel denkruimte is voor de kinderen. Als leerkracht heb je hierin een belangrijke rol: je beweegt steeds tussen de tekst en de reacties van de kinderen en weer terug. Terwijl kinderen in tweetallen hardop aan een opdracht werken, observeer jij. Je kijkt en luistert naar hoe zij in tweetallen de tekst en opdrachten aanpakken. Tegelijkertijd bepaal jij welk voorbeeldgedrag ze van jou nodig hebben om de tekst nog beter te begrijpen. Waar nodig help je de kinderen op weg om hun denken te sturen en te verdiepen. Elke opdracht bespreek je na met de hele groep. De kinderen voeren hierbij het woord en jij zorgt voor een goede beurtverdeling, waarbij je hen aanspoort om op elkaar te reageren.</a:t>
            </a:r>
            <a:endParaRPr lang="nl-NL" sz="1800" b="0" i="0" u="none" strike="noStrike" baseline="0" dirty="0">
              <a:solidFill>
                <a:schemeClr val="tx1"/>
              </a:solidFill>
              <a:latin typeface="Calibri" panose="020F0502020204030204" pitchFamily="34" charset="0"/>
              <a:cs typeface="Calibri" panose="020F0502020204030204" pitchFamily="34" charset="0"/>
            </a:endParaRPr>
          </a:p>
          <a:p>
            <a:endParaRPr lang="nl-NL" sz="1800" b="0" i="0" u="none" strike="noStrike" baseline="0" dirty="0">
              <a:solidFill>
                <a:schemeClr val="tx1"/>
              </a:solidFill>
              <a:latin typeface="Calibri" panose="020F0502020204030204" pitchFamily="34" charset="0"/>
              <a:cs typeface="Calibri" panose="020F0502020204030204" pitchFamily="34" charset="0"/>
            </a:endParaRPr>
          </a:p>
          <a:p>
            <a:r>
              <a:rPr lang="nl-NL" sz="1800" b="1" i="0" u="none" strike="noStrike" baseline="0" dirty="0">
                <a:solidFill>
                  <a:srgbClr val="20201F"/>
                </a:solidFill>
                <a:latin typeface="Calibri" panose="020F0502020204030204" pitchFamily="34" charset="0"/>
                <a:cs typeface="Calibri" panose="020F0502020204030204" pitchFamily="34" charset="0"/>
              </a:rPr>
              <a:t>Samenwerken </a:t>
            </a:r>
            <a:r>
              <a:rPr lang="nl-NL" sz="1800" b="0" i="0" u="none" strike="noStrike" baseline="0" dirty="0">
                <a:solidFill>
                  <a:srgbClr val="20201F"/>
                </a:solidFill>
                <a:latin typeface="Calibri" panose="020F0502020204030204" pitchFamily="34" charset="0"/>
                <a:cs typeface="Calibri" panose="020F0502020204030204" pitchFamily="34" charset="0"/>
              </a:rPr>
              <a:t>De kinderen werken elke les samen, meestal in tweetallen. Door samen te lezen, te denken en te overleggen aan de hand van heldere opdrachten wordt het begrip van de tekst vergroot. Een kind ervaart door samen te werken hoe andere kinderen denken en kan hier zijn voordeel mee doen. Het wordt een ontdekkingsreis: ‘Hé, dat kan inderdaad ook’, ‘Dat had ik helemaal niet gezien, maar nu je het zegt …’ of ‘Aha, nu snap ik het.’</a:t>
            </a:r>
            <a:endParaRPr lang="nl-NL" sz="1800" dirty="0">
              <a:latin typeface="Calibri" panose="020F0502020204030204" pitchFamily="34" charset="0"/>
              <a:cs typeface="Calibri" panose="020F0502020204030204" pitchFamily="34" charset="0"/>
            </a:endParaRPr>
          </a:p>
          <a:p>
            <a:pPr algn="l"/>
            <a:r>
              <a:rPr lang="nl-NL" sz="1800" b="0" i="0" u="none" strike="noStrike" baseline="0" dirty="0">
                <a:solidFill>
                  <a:srgbClr val="20201F"/>
                </a:solidFill>
                <a:latin typeface="Calibri" panose="020F0502020204030204" pitchFamily="34" charset="0"/>
                <a:cs typeface="Calibri" panose="020F0502020204030204" pitchFamily="34" charset="0"/>
              </a:rPr>
              <a:t>Samenwerkend leren is meer dan samen iets bestuderen of in tweetallen of in groepjes opdrachten over de tekst beantwoorden. Kenmerkend voor samenwerkend leren is de ‘positieve afhankelijkheid’: kinderen hebben elkaar nodig om een gezamenlijk doel te bereiken.</a:t>
            </a:r>
          </a:p>
          <a:p>
            <a:pPr algn="l"/>
            <a:r>
              <a:rPr lang="nl-NL" sz="1800" b="0" i="0" u="none" strike="noStrike" baseline="0" dirty="0">
                <a:solidFill>
                  <a:srgbClr val="20201F"/>
                </a:solidFill>
                <a:latin typeface="Calibri" panose="020F0502020204030204" pitchFamily="34" charset="0"/>
                <a:cs typeface="Calibri" panose="020F0502020204030204" pitchFamily="34" charset="0"/>
              </a:rPr>
              <a:t>Hiervoor wordt in </a:t>
            </a:r>
            <a:r>
              <a:rPr lang="nl-NL" sz="1800" b="0" i="1" u="none" strike="noStrike" baseline="0" dirty="0">
                <a:solidFill>
                  <a:srgbClr val="20201F"/>
                </a:solidFill>
                <a:latin typeface="Calibri" panose="020F0502020204030204" pitchFamily="34" charset="0"/>
                <a:cs typeface="Calibri" panose="020F0502020204030204" pitchFamily="34" charset="0"/>
              </a:rPr>
              <a:t>Taal actief </a:t>
            </a:r>
            <a:r>
              <a:rPr lang="nl-NL" sz="1800" b="0" i="0" u="none" strike="noStrike" baseline="0" dirty="0">
                <a:solidFill>
                  <a:srgbClr val="20201F"/>
                </a:solidFill>
                <a:latin typeface="Calibri" panose="020F0502020204030204" pitchFamily="34" charset="0"/>
                <a:cs typeface="Calibri" panose="020F0502020204030204" pitchFamily="34" charset="0"/>
              </a:rPr>
              <a:t>- tekstbegrip een selectie van werkvormen voor samenwerkend leren van Malmberg gebruikt, zoals ‘samen delen’, ‘samen maken’ en ‘om de beurt’. Dit zijn samenwerkingsvormen die ook gebruikt worden in </a:t>
            </a:r>
            <a:r>
              <a:rPr lang="nl-NL" sz="1800" b="0" i="1" u="none" strike="noStrike" baseline="0" dirty="0">
                <a:solidFill>
                  <a:srgbClr val="20201F"/>
                </a:solidFill>
                <a:latin typeface="Calibri" panose="020F0502020204030204" pitchFamily="34" charset="0"/>
                <a:cs typeface="Calibri" panose="020F0502020204030204" pitchFamily="34" charset="0"/>
              </a:rPr>
              <a:t>Taal actief </a:t>
            </a:r>
            <a:r>
              <a:rPr lang="nl-NL" sz="1800" b="0" i="0" u="none" strike="noStrike" baseline="0" dirty="0">
                <a:solidFill>
                  <a:srgbClr val="20201F"/>
                </a:solidFill>
                <a:latin typeface="Calibri" panose="020F0502020204030204" pitchFamily="34" charset="0"/>
                <a:cs typeface="Calibri" panose="020F0502020204030204" pitchFamily="34" charset="0"/>
              </a:rPr>
              <a:t>- taal en </a:t>
            </a:r>
            <a:r>
              <a:rPr lang="nl-NL" sz="1800" b="0" i="1" u="none" strike="noStrike" baseline="0" dirty="0">
                <a:solidFill>
                  <a:srgbClr val="20201F"/>
                </a:solidFill>
                <a:latin typeface="Calibri" panose="020F0502020204030204" pitchFamily="34" charset="0"/>
                <a:cs typeface="Calibri" panose="020F0502020204030204" pitchFamily="34" charset="0"/>
              </a:rPr>
              <a:t>Taal actief </a:t>
            </a:r>
            <a:r>
              <a:rPr lang="nl-NL" sz="1800" b="0" i="0" u="none" strike="noStrike" baseline="0" dirty="0">
                <a:solidFill>
                  <a:srgbClr val="20201F"/>
                </a:solidFill>
                <a:latin typeface="Calibri" panose="020F0502020204030204" pitchFamily="34" charset="0"/>
                <a:cs typeface="Calibri" panose="020F0502020204030204" pitchFamily="34" charset="0"/>
              </a:rPr>
              <a:t>- spelling. </a:t>
            </a:r>
          </a:p>
          <a:p>
            <a:pPr algn="l"/>
            <a:endParaRPr lang="nl-NL" sz="1800" b="0" i="0" u="none" strike="noStrike" baseline="0" dirty="0">
              <a:solidFill>
                <a:srgbClr val="20201F"/>
              </a:solidFill>
              <a:latin typeface="Calibri" panose="020F0502020204030204" pitchFamily="34" charset="0"/>
              <a:cs typeface="Calibri" panose="020F0502020204030204" pitchFamily="34" charset="0"/>
            </a:endParaRPr>
          </a:p>
          <a:p>
            <a:pPr algn="l"/>
            <a:endParaRPr lang="LID4096" sz="1800" dirty="0">
              <a:latin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24</a:t>
            </a:fld>
            <a:endParaRPr lang="nl-NL"/>
          </a:p>
        </p:txBody>
      </p:sp>
    </p:spTree>
    <p:extLst>
      <p:ext uri="{BB962C8B-B14F-4D97-AF65-F5344CB8AC3E}">
        <p14:creationId xmlns:p14="http://schemas.microsoft.com/office/powerpoint/2010/main" val="197325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LID4096"/>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FB4E1-625B-4320-A185-7A056887A1B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3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mn-lt"/>
                <a:ea typeface="Calibri"/>
                <a:cs typeface="Calibri"/>
              </a:rPr>
              <a:t>Met </a:t>
            </a:r>
            <a:r>
              <a:rPr lang="nl-NL" sz="1800" i="1" dirty="0">
                <a:effectLst/>
                <a:latin typeface="+mn-lt"/>
                <a:ea typeface="Calibri"/>
                <a:cs typeface="Calibri"/>
              </a:rPr>
              <a:t>Taal actief</a:t>
            </a:r>
            <a:r>
              <a:rPr lang="nl-NL" sz="1800" dirty="0">
                <a:effectLst/>
                <a:latin typeface="+mn-lt"/>
                <a:ea typeface="Calibri"/>
                <a:cs typeface="Calibri"/>
              </a:rPr>
              <a:t> groeit elk kind op zijn of haar niveau in taal. </a:t>
            </a:r>
          </a:p>
          <a:p>
            <a:r>
              <a:rPr lang="nl-NL" sz="1800" dirty="0">
                <a:effectLst/>
                <a:latin typeface="+mn-lt"/>
                <a:ea typeface="Calibri"/>
                <a:cs typeface="Calibri"/>
              </a:rPr>
              <a:t>Uitgangspunt hierbij is de </a:t>
            </a:r>
            <a:r>
              <a:rPr lang="nl-NL" sz="1800" b="1" dirty="0">
                <a:effectLst/>
                <a:latin typeface="+mn-lt"/>
                <a:ea typeface="Calibri"/>
                <a:cs typeface="Calibri"/>
              </a:rPr>
              <a:t>Zelfdeterminatietheorie</a:t>
            </a:r>
            <a:r>
              <a:rPr lang="nl-NL" sz="1800" dirty="0">
                <a:effectLst/>
                <a:latin typeface="+mn-lt"/>
                <a:ea typeface="Calibri"/>
                <a:cs typeface="Calibri"/>
              </a:rPr>
              <a:t> van </a:t>
            </a:r>
            <a:r>
              <a:rPr lang="nl-NL" sz="1800" dirty="0" err="1">
                <a:effectLst/>
                <a:latin typeface="+mn-lt"/>
                <a:ea typeface="Calibri"/>
                <a:cs typeface="Calibri"/>
              </a:rPr>
              <a:t>Deci</a:t>
            </a:r>
            <a:r>
              <a:rPr lang="nl-NL" sz="1800" dirty="0">
                <a:effectLst/>
                <a:latin typeface="+mn-lt"/>
                <a:ea typeface="Calibri"/>
                <a:cs typeface="Calibri"/>
              </a:rPr>
              <a:t> &amp; Ryan.</a:t>
            </a:r>
          </a:p>
          <a:p>
            <a:r>
              <a:rPr lang="nl-NL" sz="1800" dirty="0">
                <a:effectLst/>
                <a:latin typeface="+mn-lt"/>
                <a:ea typeface="Calibri"/>
                <a:cs typeface="Calibri"/>
              </a:rPr>
              <a:t>Zij ontdekten dat als aan </a:t>
            </a:r>
            <a:r>
              <a:rPr lang="nl-NL" sz="1800" b="1" dirty="0">
                <a:effectLst/>
                <a:latin typeface="+mn-lt"/>
                <a:ea typeface="Calibri"/>
                <a:cs typeface="Calibri"/>
              </a:rPr>
              <a:t>drie sociale behoeften</a:t>
            </a:r>
            <a:r>
              <a:rPr lang="nl-NL" sz="1800" dirty="0">
                <a:effectLst/>
                <a:latin typeface="+mn-lt"/>
                <a:ea typeface="Calibri"/>
                <a:cs typeface="Calibri"/>
              </a:rPr>
              <a:t> wordt voldaan, kinderen optimaal en intrinsiek </a:t>
            </a:r>
            <a:r>
              <a:rPr lang="nl-NL" sz="1800" b="1" dirty="0">
                <a:effectLst/>
                <a:latin typeface="+mn-lt"/>
                <a:ea typeface="Calibri"/>
                <a:cs typeface="Calibri"/>
              </a:rPr>
              <a:t>gemotiveerd</a:t>
            </a:r>
            <a:r>
              <a:rPr lang="nl-NL" sz="1800" dirty="0">
                <a:effectLst/>
                <a:latin typeface="+mn-lt"/>
                <a:ea typeface="Calibri"/>
                <a:cs typeface="Calibri"/>
              </a:rPr>
              <a:t> zijn </a:t>
            </a:r>
            <a:r>
              <a:rPr lang="nl-NL" sz="1800" b="1" dirty="0">
                <a:effectLst/>
                <a:latin typeface="+mn-lt"/>
                <a:ea typeface="Calibri"/>
                <a:cs typeface="Calibri"/>
              </a:rPr>
              <a:t>om te leren</a:t>
            </a:r>
            <a:r>
              <a:rPr lang="nl-NL" sz="1800" dirty="0">
                <a:effectLst/>
                <a:latin typeface="+mn-lt"/>
                <a:ea typeface="Calibri"/>
                <a:cs typeface="Calibri"/>
              </a:rPr>
              <a:t>: </a:t>
            </a:r>
          </a:p>
          <a:p>
            <a:pPr marL="342900" lvl="0" indent="-342900">
              <a:buFont typeface="Verdana" panose="020B0604030504040204" pitchFamily="34" charset="0"/>
              <a:buChar char="-"/>
            </a:pPr>
            <a:r>
              <a:rPr lang="nl-NL" sz="1800" dirty="0">
                <a:effectLst/>
                <a:latin typeface="+mn-lt"/>
                <a:ea typeface="Times New Roman" panose="02020603050405020304" pitchFamily="18" charset="0"/>
                <a:cs typeface="Calibri"/>
              </a:rPr>
              <a:t>Autonomie</a:t>
            </a:r>
          </a:p>
          <a:p>
            <a:pPr marL="342900" lvl="0" indent="-342900">
              <a:buFont typeface="Verdana" panose="020B0604030504040204" pitchFamily="34" charset="0"/>
              <a:buChar char="-"/>
            </a:pPr>
            <a:r>
              <a:rPr lang="nl-NL" sz="1800" dirty="0">
                <a:effectLst/>
                <a:latin typeface="+mn-lt"/>
                <a:ea typeface="Times New Roman" panose="02020603050405020304" pitchFamily="18" charset="0"/>
                <a:cs typeface="Calibri"/>
              </a:rPr>
              <a:t>Betrokkenheid en </a:t>
            </a:r>
          </a:p>
          <a:p>
            <a:pPr marL="342900" lvl="0" indent="-342900">
              <a:buFont typeface="Verdana" panose="020B0604030504040204" pitchFamily="34" charset="0"/>
              <a:buChar char="-"/>
            </a:pPr>
            <a:r>
              <a:rPr lang="nl-NL" sz="1800" dirty="0">
                <a:effectLst/>
                <a:latin typeface="+mn-lt"/>
                <a:ea typeface="Times New Roman" panose="02020603050405020304" pitchFamily="18" charset="0"/>
                <a:cs typeface="Calibri"/>
              </a:rPr>
              <a:t>Competentie (ABC).</a:t>
            </a:r>
          </a:p>
          <a:p>
            <a:r>
              <a:rPr lang="nl-NL" sz="1800" dirty="0">
                <a:effectLst/>
                <a:latin typeface="+mn-lt"/>
                <a:ea typeface="Calibri"/>
                <a:cs typeface="Calibri"/>
              </a:rPr>
              <a:t>Door in </a:t>
            </a:r>
            <a:r>
              <a:rPr lang="nl-NL" sz="1800" i="1" dirty="0">
                <a:effectLst/>
                <a:latin typeface="+mn-lt"/>
                <a:ea typeface="Calibri"/>
                <a:cs typeface="Calibri"/>
              </a:rPr>
              <a:t>Taal actief</a:t>
            </a:r>
            <a:r>
              <a:rPr lang="nl-NL" sz="1800" dirty="0">
                <a:effectLst/>
                <a:latin typeface="+mn-lt"/>
                <a:ea typeface="Calibri"/>
                <a:cs typeface="Calibri"/>
              </a:rPr>
              <a:t> bewust aan deze behoeften invulling te geven ontstaat een leeromgeving waarin kinderen intrinsiek gemotiveerd zijn om taal te leren en kunnen </a:t>
            </a:r>
            <a:r>
              <a:rPr lang="nl-NL" sz="1800" b="1" dirty="0">
                <a:effectLst/>
                <a:latin typeface="+mn-lt"/>
                <a:ea typeface="Calibri"/>
                <a:cs typeface="Calibri"/>
              </a:rPr>
              <a:t>groeien in taal</a:t>
            </a:r>
            <a:r>
              <a:rPr lang="nl-NL" sz="1800" dirty="0">
                <a:effectLst/>
                <a:latin typeface="+mn-lt"/>
                <a:ea typeface="Calibri"/>
                <a:cs typeface="Calibri"/>
              </a:rPr>
              <a:t>. We onderscheiden vier stappen:</a:t>
            </a:r>
          </a:p>
          <a:p>
            <a:r>
              <a:rPr lang="nl-NL" sz="1800" dirty="0">
                <a:effectLst/>
                <a:latin typeface="+mn-lt"/>
                <a:ea typeface="Calibri"/>
                <a:cs typeface="Calibri"/>
              </a:rPr>
              <a:t> </a:t>
            </a:r>
          </a:p>
          <a:p>
            <a:r>
              <a:rPr lang="nl-NL" sz="1800" dirty="0">
                <a:solidFill>
                  <a:srgbClr val="FF0000"/>
                </a:solidFill>
                <a:effectLst/>
                <a:latin typeface="+mn-lt"/>
                <a:ea typeface="Calibri"/>
                <a:cs typeface="Calibri"/>
              </a:rPr>
              <a:t>[klik]</a:t>
            </a:r>
            <a:endParaRPr lang="nl-NL" sz="1800" dirty="0">
              <a:effectLst/>
              <a:latin typeface="+mn-lt"/>
              <a:ea typeface="Calibri"/>
              <a:cs typeface="Calibri"/>
            </a:endParaRPr>
          </a:p>
          <a:p>
            <a:r>
              <a:rPr lang="nl-NL" sz="1800" b="1" dirty="0">
                <a:effectLst/>
                <a:latin typeface="+mn-lt"/>
                <a:ea typeface="Calibri"/>
                <a:cs typeface="Calibri"/>
              </a:rPr>
              <a:t>1 BEWUSTWORDING EN VERTROUWEN</a:t>
            </a:r>
            <a:endParaRPr lang="nl-NL" sz="1800" dirty="0">
              <a:effectLst/>
              <a:latin typeface="+mn-lt"/>
              <a:ea typeface="Calibri"/>
              <a:cs typeface="Calibri"/>
            </a:endParaRPr>
          </a:p>
          <a:p>
            <a:r>
              <a:rPr lang="nl-NL" sz="1800" dirty="0">
                <a:effectLst/>
                <a:latin typeface="+mn-lt"/>
                <a:ea typeface="Calibri"/>
                <a:cs typeface="Times New Roman" panose="02020603050405020304" pitchFamily="18" charset="0"/>
              </a:rPr>
              <a:t>Kinderen ervaren dat het communicatiedoel, bijvoorbeeld ‘samen beslissen’ of ‘goed kunnen uitleggen’, ook voor hen handig kan zijn. Ze bekijken wat ze al weten en kunnen.</a:t>
            </a:r>
          </a:p>
          <a:p>
            <a:r>
              <a:rPr lang="nl-NL" sz="1800" dirty="0">
                <a:effectLst/>
                <a:latin typeface="+mn-lt"/>
                <a:ea typeface="Times New Roman" panose="02020603050405020304" pitchFamily="18" charset="0"/>
              </a:rPr>
              <a:t>Doordat het kind snapt wat het doel voor hem/haar betekent en het vertrouwen ervaart dat het dat doel kan bereiken, zegt kind; IK WIL DIT!</a:t>
            </a:r>
          </a:p>
          <a:p>
            <a:r>
              <a:rPr lang="nl-NL" sz="1800" dirty="0">
                <a:solidFill>
                  <a:srgbClr val="FF0000"/>
                </a:solidFill>
                <a:effectLst/>
                <a:latin typeface="+mn-lt"/>
                <a:ea typeface="Times New Roman" panose="02020603050405020304" pitchFamily="18" charset="0"/>
              </a:rPr>
              <a:t>[klik] </a:t>
            </a:r>
            <a:r>
              <a:rPr lang="nl-NL" sz="1800" dirty="0">
                <a:effectLst/>
                <a:latin typeface="+mn-lt"/>
                <a:ea typeface="Times New Roman" panose="02020603050405020304" pitchFamily="18" charset="0"/>
              </a:rPr>
              <a:t>Als leerkracht ervaar jij dat de kinderen gemotiveerd zijn en vol vertrouwen aan de slag gaan.</a:t>
            </a:r>
          </a:p>
          <a:p>
            <a:r>
              <a:rPr lang="nl-NL" sz="1800" dirty="0">
                <a:solidFill>
                  <a:srgbClr val="FF0000"/>
                </a:solidFill>
                <a:effectLst/>
                <a:latin typeface="+mn-lt"/>
                <a:ea typeface="Times New Roman" panose="02020603050405020304" pitchFamily="18" charset="0"/>
              </a:rPr>
              <a:t>[klik]</a:t>
            </a:r>
          </a:p>
          <a:p>
            <a:endParaRPr lang="nl-NL" sz="1800" dirty="0">
              <a:effectLst/>
              <a:latin typeface="+mn-lt"/>
              <a:ea typeface="Times New Roman" panose="02020603050405020304" pitchFamily="18" charset="0"/>
            </a:endParaRPr>
          </a:p>
          <a:p>
            <a:r>
              <a:rPr lang="nl-NL" sz="1800" b="1" dirty="0">
                <a:effectLst/>
                <a:latin typeface="+mn-lt"/>
                <a:ea typeface="Calibri"/>
                <a:cs typeface="Calibri"/>
              </a:rPr>
              <a:t>2 EEN STERKE BASIS</a:t>
            </a:r>
            <a:endParaRPr lang="nl-NL" sz="1800" dirty="0">
              <a:effectLst/>
              <a:latin typeface="+mn-lt"/>
              <a:ea typeface="Calibri"/>
              <a:cs typeface="Calibri"/>
            </a:endParaRPr>
          </a:p>
          <a:p>
            <a:r>
              <a:rPr lang="nl-NL" sz="1800" dirty="0">
                <a:effectLst/>
                <a:latin typeface="+mn-lt"/>
                <a:ea typeface="Calibri"/>
                <a:cs typeface="Calibri"/>
              </a:rPr>
              <a:t>Om goed te kunnen communiceren hebben kinderen een stevige basis nodig in woordenschat, taal verkennen en spelling. </a:t>
            </a:r>
          </a:p>
          <a:p>
            <a:r>
              <a:rPr lang="nl-NL" sz="1800" dirty="0">
                <a:effectLst/>
                <a:latin typeface="+mn-lt"/>
                <a:ea typeface="Times New Roman" panose="02020603050405020304" pitchFamily="18" charset="0"/>
              </a:rPr>
              <a:t>Kinderen snappen dat en zij leren en oefenen er gestructureerd en effectief mee.</a:t>
            </a:r>
          </a:p>
          <a:p>
            <a:r>
              <a:rPr lang="nl-NL" sz="1800" dirty="0">
                <a:effectLst/>
                <a:latin typeface="+mn-lt"/>
                <a:ea typeface="Times New Roman" panose="02020603050405020304" pitchFamily="18" charset="0"/>
              </a:rPr>
              <a:t>Het kind zegt: IK SNAP DAT IK LEER [EN IK SNAP WAT IK LEER]</a:t>
            </a:r>
          </a:p>
          <a:p>
            <a:r>
              <a:rPr lang="nl-NL" sz="1800" dirty="0">
                <a:solidFill>
                  <a:srgbClr val="FF0000"/>
                </a:solidFill>
                <a:effectLst/>
                <a:latin typeface="+mn-lt"/>
                <a:ea typeface="Times New Roman" panose="02020603050405020304" pitchFamily="18" charset="0"/>
              </a:rPr>
              <a:t>[klik] </a:t>
            </a:r>
            <a:r>
              <a:rPr lang="nl-NL" sz="1800" dirty="0">
                <a:effectLst/>
                <a:latin typeface="+mn-lt"/>
                <a:ea typeface="Times New Roman" panose="02020603050405020304" pitchFamily="18" charset="0"/>
              </a:rPr>
              <a:t>als leerkracht ervaar je dat kinderen goede resultaten halen op deze zo belangrijke harde onderdelen van taal.</a:t>
            </a:r>
          </a:p>
          <a:p>
            <a:r>
              <a:rPr lang="nl-NL" sz="1800" dirty="0">
                <a:solidFill>
                  <a:srgbClr val="FF0000"/>
                </a:solidFill>
                <a:effectLst/>
                <a:latin typeface="+mn-lt"/>
                <a:ea typeface="Times New Roman" panose="02020603050405020304" pitchFamily="18" charset="0"/>
              </a:rPr>
              <a:t>[klik]</a:t>
            </a:r>
          </a:p>
          <a:p>
            <a:endParaRPr lang="nl-NL" sz="1800" dirty="0">
              <a:effectLst/>
              <a:latin typeface="+mn-lt"/>
              <a:ea typeface="Times New Roman" panose="02020603050405020304" pitchFamily="18" charset="0"/>
            </a:endParaRPr>
          </a:p>
          <a:p>
            <a:r>
              <a:rPr lang="nl-NL" sz="1800" b="1" dirty="0">
                <a:effectLst/>
                <a:latin typeface="+mn-lt"/>
                <a:ea typeface="Calibri"/>
                <a:cs typeface="Calibri"/>
              </a:rPr>
              <a:t>3 BETEKENISVOL TOEPASSEN</a:t>
            </a:r>
            <a:endParaRPr lang="nl-NL" sz="1800" dirty="0">
              <a:effectLst/>
              <a:latin typeface="+mn-lt"/>
              <a:ea typeface="Calibri"/>
              <a:cs typeface="Calibri"/>
            </a:endParaRPr>
          </a:p>
          <a:p>
            <a:r>
              <a:rPr lang="nl-NL" sz="1800" dirty="0">
                <a:effectLst/>
                <a:latin typeface="+mn-lt"/>
                <a:ea typeface="Calibri"/>
                <a:cs typeface="Calibri"/>
              </a:rPr>
              <a:t>In overzichtelijke stappen passen ze het geleerde toe in hun eigen communicatie. Ze werken aan de schrijf- of spreektaak en mogen er een invulling voor kiezen die voor hen belangrijk ik. Zo krijgt taal nog meer betekenis!</a:t>
            </a:r>
          </a:p>
          <a:p>
            <a:r>
              <a:rPr lang="nl-NL" sz="1800" dirty="0">
                <a:effectLst/>
                <a:latin typeface="+mn-lt"/>
                <a:ea typeface="Times New Roman" panose="02020603050405020304" pitchFamily="18" charset="0"/>
              </a:rPr>
              <a:t>De kinderen ervaren: IK KAN HET. Ze zijn trots!</a:t>
            </a:r>
          </a:p>
          <a:p>
            <a:r>
              <a:rPr lang="nl-NL" sz="1800" dirty="0">
                <a:solidFill>
                  <a:srgbClr val="FF0000"/>
                </a:solidFill>
                <a:effectLst/>
                <a:latin typeface="+mn-lt"/>
                <a:ea typeface="Times New Roman" panose="02020603050405020304" pitchFamily="18" charset="0"/>
              </a:rPr>
              <a:t>[klik] </a:t>
            </a:r>
            <a:r>
              <a:rPr lang="nl-NL" sz="1800" dirty="0">
                <a:effectLst/>
                <a:latin typeface="+mn-lt"/>
                <a:ea typeface="Times New Roman" panose="02020603050405020304" pitchFamily="18" charset="0"/>
              </a:rPr>
              <a:t>als leerkracht ervaar je dat kinderen een hoog niveau halen op de merkbare onderdelen.</a:t>
            </a:r>
          </a:p>
          <a:p>
            <a:r>
              <a:rPr lang="nl-NL" sz="1800" dirty="0">
                <a:solidFill>
                  <a:srgbClr val="FF0000"/>
                </a:solidFill>
                <a:effectLst/>
                <a:latin typeface="+mn-lt"/>
                <a:ea typeface="Times New Roman" panose="02020603050405020304" pitchFamily="18" charset="0"/>
              </a:rPr>
              <a:t>[klik]</a:t>
            </a:r>
          </a:p>
          <a:p>
            <a:endParaRPr lang="nl-NL" sz="1800" dirty="0">
              <a:effectLst/>
              <a:latin typeface="+mn-lt"/>
              <a:ea typeface="Times New Roman" panose="02020603050405020304" pitchFamily="18" charset="0"/>
            </a:endParaRPr>
          </a:p>
          <a:p>
            <a:r>
              <a:rPr lang="nl-NL" sz="1800" b="1" dirty="0">
                <a:effectLst/>
                <a:latin typeface="+mn-lt"/>
                <a:ea typeface="Calibri"/>
                <a:cs typeface="Calibri"/>
              </a:rPr>
              <a:t>4 ACTIEF GROEIEN IN TAAL</a:t>
            </a:r>
            <a:endParaRPr lang="nl-NL" sz="1800" dirty="0">
              <a:effectLst/>
              <a:latin typeface="+mn-lt"/>
              <a:ea typeface="Calibri"/>
              <a:cs typeface="Calibri"/>
            </a:endParaRPr>
          </a:p>
          <a:p>
            <a:r>
              <a:rPr lang="nl-NL" sz="1800" dirty="0">
                <a:effectLst/>
                <a:latin typeface="+mn-lt"/>
                <a:ea typeface="Calibri"/>
                <a:cs typeface="Calibri"/>
              </a:rPr>
              <a:t>Het resultaat? Kinderen ervaren dat taal hen verder brengt. Ze willen er steeds beter in worden!</a:t>
            </a:r>
          </a:p>
          <a:p>
            <a:r>
              <a:rPr lang="nl-NL" sz="1800" dirty="0">
                <a:effectLst/>
                <a:latin typeface="+mn-lt"/>
                <a:ea typeface="Times New Roman" panose="02020603050405020304" pitchFamily="18" charset="0"/>
              </a:rPr>
              <a:t>Het kind zegt: IK GROEI IN TAAL!</a:t>
            </a:r>
          </a:p>
          <a:p>
            <a:r>
              <a:rPr lang="nl-NL" sz="1800" dirty="0">
                <a:solidFill>
                  <a:srgbClr val="FF0000"/>
                </a:solidFill>
                <a:effectLst/>
                <a:latin typeface="+mn-lt"/>
                <a:ea typeface="Times New Roman" panose="02020603050405020304" pitchFamily="18" charset="0"/>
              </a:rPr>
              <a:t>[klik] </a:t>
            </a:r>
            <a:r>
              <a:rPr lang="nl-NL" sz="1800" dirty="0">
                <a:effectLst/>
                <a:latin typeface="+mn-lt"/>
                <a:ea typeface="Times New Roman" panose="02020603050405020304" pitchFamily="18" charset="0"/>
              </a:rPr>
              <a:t>Als leerkracht ervaar je dat kinderen steeds beter worden en gemotiveerd met taal bezig zijn. Ze zijn bij de les en betrokken.</a:t>
            </a:r>
          </a:p>
          <a:p>
            <a:r>
              <a:rPr lang="nl-NL" sz="1800" dirty="0">
                <a:solidFill>
                  <a:srgbClr val="FF0000"/>
                </a:solidFill>
                <a:effectLst/>
                <a:latin typeface="+mn-lt"/>
                <a:ea typeface="Times New Roman" panose="02020603050405020304" pitchFamily="18" charset="0"/>
              </a:rPr>
              <a:t>[klik] </a:t>
            </a:r>
            <a:r>
              <a:rPr lang="nl-NL" sz="1800" dirty="0">
                <a:effectLst/>
                <a:latin typeface="+mn-lt"/>
                <a:ea typeface="Times New Roman" panose="02020603050405020304" pitchFamily="18" charset="0"/>
              </a:rPr>
              <a:t>Met </a:t>
            </a:r>
            <a:r>
              <a:rPr lang="nl-NL" sz="1800" i="1" dirty="0">
                <a:effectLst/>
                <a:latin typeface="+mn-lt"/>
                <a:ea typeface="Times New Roman" panose="02020603050405020304" pitchFamily="18" charset="0"/>
              </a:rPr>
              <a:t>Taal actief</a:t>
            </a:r>
            <a:r>
              <a:rPr lang="nl-NL" sz="1800" dirty="0">
                <a:effectLst/>
                <a:latin typeface="+mn-lt"/>
                <a:ea typeface="Times New Roman" panose="02020603050405020304" pitchFamily="18" charset="0"/>
              </a:rPr>
              <a:t> groeien de kinderen in taal</a:t>
            </a:r>
          </a:p>
          <a:p>
            <a:pPr algn="l"/>
            <a:endParaRPr lang="nl-NL" dirty="0">
              <a:latin typeface="+mn-lt"/>
            </a:endParaRPr>
          </a:p>
        </p:txBody>
      </p:sp>
      <p:sp>
        <p:nvSpPr>
          <p:cNvPr id="4" name="Slide Number Placeholder 3"/>
          <p:cNvSpPr>
            <a:spLocks noGrp="1"/>
          </p:cNvSpPr>
          <p:nvPr>
            <p:ph type="sldNum" sz="quarter" idx="5"/>
          </p:nvPr>
        </p:nvSpPr>
        <p:spPr/>
        <p:txBody>
          <a:bodyPr/>
          <a:lstStyle/>
          <a:p>
            <a:fld id="{059FB4E1-625B-4320-A185-7A056887A1B8}" type="slidenum">
              <a:rPr lang="nl-NL" smtClean="0"/>
              <a:t>3</a:t>
            </a:fld>
            <a:endParaRPr lang="nl-NL"/>
          </a:p>
        </p:txBody>
      </p:sp>
    </p:spTree>
    <p:extLst>
      <p:ext uri="{BB962C8B-B14F-4D97-AF65-F5344CB8AC3E}">
        <p14:creationId xmlns:p14="http://schemas.microsoft.com/office/powerpoint/2010/main" val="44983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Verdana" panose="020B0604030504040204" pitchFamily="34" charset="0"/>
              <a:buChar cha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Jaarprogramma van 8 thema’s x 4 weken = 32 weken, dus ruimte voor uitloop.</a:t>
            </a:r>
          </a:p>
          <a:p>
            <a:pPr marL="342900" lvl="0" indent="-342900">
              <a:buFont typeface="Verdana" panose="020B0604030504040204" pitchFamily="34" charset="0"/>
              <a:buChar cha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Elke dag 40 minuten taal (en 20 min spelling, bespreken we later), op vrijdag 60 minuten taal (en geen spelling).</a:t>
            </a:r>
          </a:p>
          <a:p>
            <a:pPr marL="342900" lvl="0" indent="-342900">
              <a:buFont typeface="Verdana" panose="020B0604030504040204" pitchFamily="34" charset="0"/>
              <a:buChar char="-"/>
            </a:pP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Altijd combinatie van directe instructie door de leerkracht (gele deel) en verwerken nieuwe doel </a:t>
            </a:r>
            <a:r>
              <a:rPr lang="nl-NL" sz="1200" b="1" dirty="0">
                <a:effectLst/>
                <a:latin typeface="Calibri" panose="020F0502020204030204" pitchFamily="34" charset="0"/>
                <a:ea typeface="Times New Roman" panose="02020603050405020304" pitchFamily="18" charset="0"/>
                <a:cs typeface="Times New Roman" panose="02020603050405020304" pitchFamily="18" charset="0"/>
              </a:rPr>
              <a:t>en</a:t>
            </a:r>
            <a:r>
              <a:rPr lang="nl-NL" sz="1200" dirty="0">
                <a:effectLst/>
                <a:latin typeface="Calibri" panose="020F0502020204030204" pitchFamily="34" charset="0"/>
                <a:ea typeface="Times New Roman" panose="02020603050405020304" pitchFamily="18" charset="0"/>
                <a:cs typeface="Times New Roman" panose="02020603050405020304" pitchFamily="18" charset="0"/>
              </a:rPr>
              <a:t> oefenen nieuwe doel/doelen vorig thema en doelen lang geleden door het kind (blauwe deel). </a:t>
            </a:r>
            <a:r>
              <a:rPr lang="nl-NL" sz="12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nl-NL" sz="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Week 1 t/m 3:</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Op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maandag</a:t>
            </a:r>
            <a:r>
              <a:rPr lang="nl-NL" sz="1200" dirty="0">
                <a:effectLst/>
                <a:latin typeface="Verdana" panose="020B0604030504040204" pitchFamily="34" charset="0"/>
                <a:ea typeface="Calibri" panose="020F0502020204030204" pitchFamily="34" charset="0"/>
                <a:cs typeface="Times New Roman" panose="02020603050405020304" pitchFamily="18" charset="0"/>
              </a:rPr>
              <a:t> kijk je vooruit naar het communicatiedoel dat de kinderen op vrijdag uitwerken in </a:t>
            </a:r>
            <a:r>
              <a:rPr lang="nl-NL" sz="1200" i="1" dirty="0">
                <a:effectLst/>
                <a:latin typeface="Verdana" panose="020B0604030504040204" pitchFamily="34" charset="0"/>
                <a:ea typeface="Calibri" panose="020F0502020204030204" pitchFamily="34" charset="0"/>
                <a:cs typeface="Times New Roman" panose="02020603050405020304" pitchFamily="18" charset="0"/>
              </a:rPr>
              <a:t>een</a:t>
            </a:r>
            <a:r>
              <a:rPr lang="nl-NL" sz="1200" dirty="0">
                <a:effectLst/>
                <a:latin typeface="Verdana" panose="020B0604030504040204" pitchFamily="34" charset="0"/>
                <a:ea typeface="Calibri" panose="020F0502020204030204" pitchFamily="34" charset="0"/>
                <a:cs typeface="Times New Roman" panose="02020603050405020304" pitchFamily="18" charset="0"/>
              </a:rPr>
              <a:t> schrijf-, of </a:t>
            </a:r>
            <a:r>
              <a:rPr lang="nl-NL" sz="1200" i="1" dirty="0">
                <a:effectLst/>
                <a:latin typeface="Verdana" panose="020B0604030504040204" pitchFamily="34" charset="0"/>
                <a:ea typeface="Calibri" panose="020F0502020204030204" pitchFamily="34" charset="0"/>
                <a:cs typeface="Times New Roman" panose="02020603050405020304" pitchFamily="18" charset="0"/>
              </a:rPr>
              <a:t>spreek- &amp; luistertaak</a:t>
            </a:r>
            <a:r>
              <a:rPr lang="nl-NL" sz="1200" dirty="0">
                <a:effectLst/>
                <a:latin typeface="Verdana" panose="020B0604030504040204" pitchFamily="34" charset="0"/>
                <a:ea typeface="Calibri" panose="020F0502020204030204" pitchFamily="34" charset="0"/>
                <a:cs typeface="Times New Roman" panose="02020603050405020304" pitchFamily="18" charset="0"/>
              </a:rPr>
              <a:t>. Daarnaast instrueert de leerkracht het 1</a:t>
            </a:r>
            <a:r>
              <a:rPr lang="nl-NL" sz="1200" baseline="30000" dirty="0">
                <a:effectLst/>
                <a:latin typeface="Verdana" panose="020B0604030504040204" pitchFamily="34" charset="0"/>
                <a:ea typeface="Calibri" panose="020F0502020204030204" pitchFamily="34" charset="0"/>
                <a:cs typeface="Times New Roman" panose="02020603050405020304" pitchFamily="18" charset="0"/>
              </a:rPr>
              <a:t>e</a:t>
            </a:r>
            <a:r>
              <a:rPr lang="nl-NL" sz="1200" dirty="0">
                <a:effectLst/>
                <a:latin typeface="Verdana" panose="020B0604030504040204" pitchFamily="34" charset="0"/>
                <a:ea typeface="Calibri" panose="020F0502020204030204" pitchFamily="34" charset="0"/>
                <a:cs typeface="Times New Roman" panose="02020603050405020304" pitchFamily="18" charset="0"/>
              </a:rPr>
              <a:t> woordcluster en activeren kinderen voorkennis bij de doelen van taal verkennen. De les heeft dus een motiverend en preventief karakter en zorgt ervoor dat kinderen enthousiast en vol vertrouwen aan de taalweek beginnen.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Op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dinsdag</a:t>
            </a:r>
            <a:r>
              <a:rPr lang="nl-NL" sz="1200" dirty="0">
                <a:effectLst/>
                <a:latin typeface="Verdana" panose="020B0604030504040204" pitchFamily="34" charset="0"/>
                <a:ea typeface="Calibri" panose="020F0502020204030204" pitchFamily="34" charset="0"/>
                <a:cs typeface="Times New Roman" panose="02020603050405020304" pitchFamily="18" charset="0"/>
              </a:rPr>
              <a:t> behandel je het tweede </a:t>
            </a:r>
            <a:r>
              <a:rPr lang="nl-NL" sz="1200" dirty="0" err="1">
                <a:effectLst/>
                <a:latin typeface="Verdana" panose="020B0604030504040204" pitchFamily="34" charset="0"/>
                <a:ea typeface="Calibri" panose="020F0502020204030204" pitchFamily="34" charset="0"/>
                <a:cs typeface="Times New Roman" panose="02020603050405020304" pitchFamily="18" charset="0"/>
              </a:rPr>
              <a:t>woorscluster</a:t>
            </a:r>
            <a:r>
              <a:rPr lang="nl-NL" sz="1200" dirty="0">
                <a:effectLst/>
                <a:latin typeface="Verdana" panose="020B0604030504040204" pitchFamily="34" charset="0"/>
                <a:ea typeface="Calibri" panose="020F0502020204030204" pitchFamily="34" charset="0"/>
                <a:cs typeface="Times New Roman" panose="02020603050405020304" pitchFamily="18" charset="0"/>
              </a:rPr>
              <a:t> en de andere woordenschatwoorden.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Op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woensdag</a:t>
            </a:r>
            <a:r>
              <a:rPr lang="nl-NL" sz="1200" dirty="0">
                <a:effectLst/>
                <a:latin typeface="Verdana" panose="020B0604030504040204" pitchFamily="34" charset="0"/>
                <a:ea typeface="Calibri" panose="020F0502020204030204" pitchFamily="34" charset="0"/>
                <a:cs typeface="Times New Roman" panose="02020603050405020304" pitchFamily="18" charset="0"/>
              </a:rPr>
              <a:t> en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donderdag</a:t>
            </a:r>
            <a:r>
              <a:rPr lang="nl-NL" sz="1200" dirty="0">
                <a:effectLst/>
                <a:latin typeface="Verdana" panose="020B0604030504040204" pitchFamily="34" charset="0"/>
                <a:ea typeface="Calibri" panose="020F0502020204030204" pitchFamily="34" charset="0"/>
                <a:cs typeface="Times New Roman" panose="02020603050405020304" pitchFamily="18" charset="0"/>
              </a:rPr>
              <a:t> is er aandacht voor taal verkennen.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Op </a:t>
            </a:r>
            <a:r>
              <a:rPr lang="nl-NL" sz="1200" b="1" dirty="0">
                <a:effectLst/>
                <a:latin typeface="Verdana" panose="020B0604030504040204" pitchFamily="34" charset="0"/>
                <a:ea typeface="Calibri" panose="020F0502020204030204" pitchFamily="34" charset="0"/>
                <a:cs typeface="Times New Roman" panose="02020603050405020304" pitchFamily="18" charset="0"/>
              </a:rPr>
              <a:t>vrijdag</a:t>
            </a:r>
            <a:r>
              <a:rPr lang="nl-NL" sz="1200" dirty="0">
                <a:effectLst/>
                <a:latin typeface="Verdana" panose="020B0604030504040204" pitchFamily="34" charset="0"/>
                <a:ea typeface="Calibri" panose="020F0502020204030204" pitchFamily="34" charset="0"/>
                <a:cs typeface="Times New Roman" panose="02020603050405020304" pitchFamily="18" charset="0"/>
              </a:rPr>
              <a:t> komen de taaldoelen van de week samen in een </a:t>
            </a:r>
            <a:r>
              <a:rPr lang="nl-NL" sz="1200" dirty="0" err="1">
                <a:effectLst/>
                <a:latin typeface="Verdana" panose="020B0604030504040204" pitchFamily="34" charset="0"/>
                <a:ea typeface="Calibri" panose="020F0502020204030204" pitchFamily="34" charset="0"/>
                <a:cs typeface="Times New Roman" panose="02020603050405020304" pitchFamily="18" charset="0"/>
              </a:rPr>
              <a:t>communicatieles</a:t>
            </a:r>
            <a:r>
              <a:rPr lang="nl-NL" sz="1200" dirty="0">
                <a:effectLst/>
                <a:latin typeface="Verdana" panose="020B0604030504040204" pitchFamily="34" charset="0"/>
                <a:ea typeface="Calibri" panose="020F0502020204030204" pitchFamily="34" charset="0"/>
                <a:cs typeface="Times New Roman" panose="02020603050405020304" pitchFamily="18" charset="0"/>
              </a:rPr>
              <a:t> die 60 minuten duurt. Dan werken de kinderen 60 minuten aan de schrijf- of spreektaak. Er staat dan geen spelling op het rooster.</a:t>
            </a:r>
          </a:p>
          <a:p>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p>
            <a:r>
              <a:rPr lang="nl-NL" sz="1200" dirty="0">
                <a:effectLst/>
                <a:latin typeface="Verdana" panose="020B0604030504040204" pitchFamily="34" charset="0"/>
                <a:ea typeface="Calibri" panose="020F0502020204030204" pitchFamily="34" charset="0"/>
                <a:cs typeface="Times New Roman" panose="02020603050405020304" pitchFamily="18" charset="0"/>
              </a:rPr>
              <a:t>Week 4:</a:t>
            </a:r>
          </a:p>
          <a:p>
            <a:r>
              <a:rPr lang="nl-NL" sz="1200" dirty="0">
                <a:effectLst/>
                <a:latin typeface="Verdana" panose="020B0604030504040204" pitchFamily="34" charset="0"/>
                <a:ea typeface="Calibri" panose="020F0502020204030204" pitchFamily="34" charset="0"/>
                <a:cs typeface="Times New Roman" panose="02020603050405020304" pitchFamily="18" charset="0"/>
              </a:rPr>
              <a:t>Terugblikken op doelen, herhalen, samenwerkend leren en de toets.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200" dirty="0">
              <a:effectLst/>
              <a:latin typeface="Verdana" panose="020B0604030504040204" pitchFamily="34"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4</a:t>
            </a:fld>
            <a:endParaRPr lang="nl-NL"/>
          </a:p>
        </p:txBody>
      </p:sp>
    </p:spTree>
    <p:extLst>
      <p:ext uri="{BB962C8B-B14F-4D97-AF65-F5344CB8AC3E}">
        <p14:creationId xmlns:p14="http://schemas.microsoft.com/office/powerpoint/2010/main" val="325459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Voor het kind is er per thema een visuele leerlijn -&gt;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altijd zicht op wat je gaat leren (plaatje 1)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of gaat oefenen (plaatje 2).</a:t>
            </a:r>
          </a:p>
          <a:p>
            <a:pPr>
              <a:lnSpc>
                <a:spcPct val="107000"/>
              </a:lnSpc>
              <a:spcAft>
                <a:spcPts val="800"/>
              </a:spcAft>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Kinderen oefenen in week 1 met de doelen van het vorige thema of langer geleden.</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In week 2 en 3 oefenen de kinderen met de doelen van het huidige thema én van langer geleden.</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Omdat ze in week 2 en 3 behalve verwerken ook al oefenen met de doelen van het huidige thema zijn ze goed voorbereid op de taaltaken waarin ze de verwerkte en geoefende doelen nodig hebben.</a:t>
            </a:r>
          </a:p>
          <a:p>
            <a:endParaRPr lang="nl-NL"/>
          </a:p>
        </p:txBody>
      </p:sp>
      <p:sp>
        <p:nvSpPr>
          <p:cNvPr id="4" name="Tijdelijke aanduiding voor dianummer 3"/>
          <p:cNvSpPr>
            <a:spLocks noGrp="1"/>
          </p:cNvSpPr>
          <p:nvPr>
            <p:ph type="sldNum" sz="quarter" idx="5"/>
          </p:nvPr>
        </p:nvSpPr>
        <p:spPr/>
        <p:txBody>
          <a:bodyPr/>
          <a:lstStyle/>
          <a:p>
            <a:fld id="{059FB4E1-625B-4320-A185-7A056887A1B8}" type="slidenum">
              <a:rPr lang="nl-NL" smtClean="0"/>
              <a:t>5</a:t>
            </a:fld>
            <a:endParaRPr lang="nl-NL"/>
          </a:p>
        </p:txBody>
      </p:sp>
    </p:spTree>
    <p:extLst>
      <p:ext uri="{BB962C8B-B14F-4D97-AF65-F5344CB8AC3E}">
        <p14:creationId xmlns:p14="http://schemas.microsoft.com/office/powerpoint/2010/main" val="233569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Voelen – vatten - verwerken</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Calibri"/>
                <a:cs typeface="Times New Roman" panose="02020603050405020304" pitchFamily="18" charset="0"/>
              </a:rPr>
              <a:t>Er is gebruik gemaakt van de inzichten van prof. dr. Peter-Arno </a:t>
            </a:r>
            <a:r>
              <a:rPr lang="nl-NL" sz="1200" dirty="0" err="1">
                <a:effectLst/>
                <a:latin typeface="+mn-lt"/>
                <a:ea typeface="Calibri"/>
                <a:cs typeface="Times New Roman" panose="02020603050405020304" pitchFamily="18" charset="0"/>
              </a:rPr>
              <a:t>Coppen</a:t>
            </a:r>
            <a:r>
              <a:rPr lang="nl-NL" sz="1200" dirty="0">
                <a:effectLst/>
                <a:latin typeface="+mn-lt"/>
                <a:ea typeface="Calibri"/>
                <a:cs typeface="Times New Roman" panose="02020603050405020304" pitchFamily="18" charset="0"/>
              </a:rPr>
              <a:t> en zijn onderzoeksgroep verbonden aan de Radboud Universiteit van Nijmegen.</a:t>
            </a:r>
          </a:p>
          <a:p>
            <a:pPr>
              <a:lnSpc>
                <a:spcPct val="107000"/>
              </a:lnSpc>
              <a:spcAft>
                <a:spcPts val="800"/>
              </a:spcAft>
            </a:pPr>
            <a:r>
              <a:rPr lang="nl-NL" sz="1200" dirty="0">
                <a:effectLst/>
                <a:latin typeface="+mn-lt"/>
                <a:ea typeface="Calibri"/>
                <a:cs typeface="Times New Roman" panose="02020603050405020304" pitchFamily="18" charset="0"/>
              </a:rPr>
              <a:t>Veel kinderen (en soms ook leerkrachten!) vinden grammaticalessen saai en snappen niet waarom je grammatica eigenlijk moet leren. </a:t>
            </a:r>
            <a:r>
              <a:rPr lang="nl-NL" sz="1200" dirty="0" err="1">
                <a:effectLst/>
                <a:latin typeface="+mn-lt"/>
                <a:ea typeface="Calibri"/>
                <a:cs typeface="Times New Roman" panose="02020603050405020304" pitchFamily="18" charset="0"/>
              </a:rPr>
              <a:t>Coppen</a:t>
            </a:r>
            <a:r>
              <a:rPr lang="nl-NL" sz="1200" dirty="0">
                <a:effectLst/>
                <a:latin typeface="+mn-lt"/>
                <a:ea typeface="Calibri"/>
                <a:cs typeface="Times New Roman" panose="02020603050405020304" pitchFamily="18" charset="0"/>
              </a:rPr>
              <a:t> stelt een activerende didactiek voor die zich o.a. kenmerkt door kinderen eerst </a:t>
            </a:r>
            <a:r>
              <a:rPr lang="nl-NL" i="1" dirty="0">
                <a:latin typeface="+mn-lt"/>
                <a:ea typeface="Calibri"/>
                <a:cs typeface="Times New Roman" panose="02020603050405020304" pitchFamily="18" charset="0"/>
              </a:rPr>
              <a:t>Taal</a:t>
            </a:r>
            <a:r>
              <a:rPr lang="nl-NL" sz="1200" i="1" dirty="0">
                <a:effectLst/>
                <a:latin typeface="+mn-lt"/>
                <a:ea typeface="Calibri"/>
                <a:cs typeface="Times New Roman" panose="02020603050405020304" pitchFamily="18" charset="0"/>
              </a:rPr>
              <a:t> actief</a:t>
            </a:r>
            <a:r>
              <a:rPr lang="nl-NL" sz="1200" dirty="0">
                <a:effectLst/>
                <a:latin typeface="+mn-lt"/>
                <a:ea typeface="Calibri"/>
                <a:cs typeface="Times New Roman" panose="02020603050405020304" pitchFamily="18" charset="0"/>
              </a:rPr>
              <a:t> te laten voelen en ervaren, voordat wordt overgegaan tot instructie en verwerking. En dat sluit mooi aan bij </a:t>
            </a:r>
            <a:r>
              <a:rPr lang="nl-NL" sz="1200" i="1" dirty="0">
                <a:effectLst/>
                <a:latin typeface="+mn-lt"/>
                <a:ea typeface="Calibri"/>
                <a:cs typeface="Times New Roman" panose="02020603050405020304" pitchFamily="18" charset="0"/>
              </a:rPr>
              <a:t>Taal actief!</a:t>
            </a:r>
            <a:r>
              <a:rPr lang="nl-NL" sz="1200" dirty="0">
                <a:effectLst/>
                <a:latin typeface="+mn-lt"/>
                <a:ea typeface="Calibri"/>
                <a:cs typeface="Times New Roman" panose="02020603050405020304" pitchFamily="18" charset="0"/>
              </a:rPr>
              <a:t> Het model dat </a:t>
            </a:r>
            <a:r>
              <a:rPr lang="nl-NL" sz="1200" dirty="0" err="1">
                <a:effectLst/>
                <a:latin typeface="+mn-lt"/>
                <a:ea typeface="Calibri"/>
                <a:cs typeface="Times New Roman" panose="02020603050405020304" pitchFamily="18" charset="0"/>
              </a:rPr>
              <a:t>Coppen</a:t>
            </a:r>
            <a:r>
              <a:rPr lang="nl-NL" sz="1200" dirty="0">
                <a:effectLst/>
                <a:latin typeface="+mn-lt"/>
                <a:ea typeface="Calibri"/>
                <a:cs typeface="Times New Roman" panose="02020603050405020304" pitchFamily="18" charset="0"/>
              </a:rPr>
              <a:t> hierbij hanteert heet: voelen – vatten – verwerken. Dit model is verwerkt in de directe instructie bij de les. </a:t>
            </a:r>
            <a:r>
              <a:rPr lang="nl-NL" sz="1200" b="1" i="1" dirty="0">
                <a:effectLst/>
                <a:latin typeface="+mn-lt"/>
                <a:ea typeface="Calibri"/>
                <a:cs typeface="Times New Roman" panose="02020603050405020304" pitchFamily="18" charset="0"/>
              </a:rPr>
              <a:t>Voor ouders zal dit anders zijn dan dat zij dit vroeger geleerd hebben. Het is goed om te benoemen hoe dit nu in Taal </a:t>
            </a:r>
            <a:r>
              <a:rPr lang="nl-NL" b="1" i="1" dirty="0">
                <a:latin typeface="+mn-lt"/>
                <a:ea typeface="Calibri"/>
                <a:cs typeface="Times New Roman" panose="02020603050405020304" pitchFamily="18" charset="0"/>
              </a:rPr>
              <a:t>actief</a:t>
            </a:r>
            <a:r>
              <a:rPr lang="nl-NL" sz="1200" b="1" i="1" dirty="0">
                <a:effectLst/>
                <a:latin typeface="+mn-lt"/>
                <a:ea typeface="Calibri"/>
                <a:cs typeface="Times New Roman" panose="02020603050405020304" pitchFamily="18" charset="0"/>
              </a:rPr>
              <a:t> gaat. </a:t>
            </a: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geen trucjes, maar taal snappen</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err="1">
                <a:effectLst/>
                <a:latin typeface="+mn-lt"/>
                <a:ea typeface="Calibri"/>
                <a:cs typeface="Times New Roman" panose="02020603050405020304" pitchFamily="18" charset="0"/>
              </a:rPr>
              <a:t>Coppen</a:t>
            </a:r>
            <a:r>
              <a:rPr lang="nl-NL" sz="1200" dirty="0">
                <a:effectLst/>
                <a:latin typeface="+mn-lt"/>
                <a:ea typeface="Calibri"/>
                <a:cs typeface="Times New Roman" panose="02020603050405020304" pitchFamily="18" charset="0"/>
              </a:rPr>
              <a:t> pleit er ook voor kinderen taal écht te laten snappen in plaats van ze trucjes (zoals de trucjes voor het vinden van de persoonsvorm) aan te bieden. Met een trucje behalen de kinderen waarschijnlijk wel het leerdoel, maar er ontstaat geen wezenlijk begrip van taal. </a:t>
            </a:r>
          </a:p>
          <a:p>
            <a:pPr>
              <a:lnSpc>
                <a:spcPct val="107000"/>
              </a:lnSpc>
              <a:spcAft>
                <a:spcPts val="800"/>
              </a:spcAft>
            </a:pPr>
            <a:r>
              <a:rPr lang="nl-NL" sz="1200" dirty="0">
                <a:effectLst/>
                <a:latin typeface="+mn-lt"/>
                <a:ea typeface="Calibri"/>
                <a:cs typeface="Times New Roman" panose="02020603050405020304" pitchFamily="18" charset="0"/>
              </a:rPr>
              <a:t>Taal snap je door </a:t>
            </a:r>
            <a:r>
              <a:rPr lang="nl-NL" sz="1200" dirty="0" err="1">
                <a:effectLst/>
                <a:latin typeface="+mn-lt"/>
                <a:ea typeface="Calibri"/>
                <a:cs typeface="Times New Roman" panose="02020603050405020304" pitchFamily="18" charset="0"/>
              </a:rPr>
              <a:t>zèlf</a:t>
            </a:r>
            <a:r>
              <a:rPr lang="nl-NL" sz="1200" dirty="0">
                <a:effectLst/>
                <a:latin typeface="+mn-lt"/>
                <a:ea typeface="Calibri"/>
                <a:cs typeface="Times New Roman" panose="02020603050405020304" pitchFamily="18" charset="0"/>
              </a:rPr>
              <a:t> zinnen te bouwen i.p.v. alleen zinsdelen en woordsoorten te benoemen. Zinnen bouwen doe je al in je eigen taal, het grammaticaonderwijs van </a:t>
            </a:r>
            <a:r>
              <a:rPr lang="nl-NL" sz="1200" i="1" dirty="0">
                <a:effectLst/>
                <a:latin typeface="+mn-lt"/>
                <a:ea typeface="Calibri"/>
                <a:cs typeface="Times New Roman" panose="02020603050405020304" pitchFamily="18" charset="0"/>
              </a:rPr>
              <a:t>Taal actief</a:t>
            </a:r>
            <a:r>
              <a:rPr lang="nl-NL" sz="1200" dirty="0">
                <a:effectLst/>
                <a:latin typeface="+mn-lt"/>
                <a:ea typeface="Calibri"/>
                <a:cs typeface="Times New Roman" panose="02020603050405020304" pitchFamily="18" charset="0"/>
              </a:rPr>
              <a:t> sluit hierop aan. De kinderen ontdekken dat ze in hun taal al toepassen wat ze leren, ze kunnen er nu ook bewuster mee omgaan. Taal wordt hun instrument.</a:t>
            </a: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NB: zinsdelen en woordsoorten benoemen heeft uiteraard ook een plekje gekregen. De inhoud van de zinnen is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kindnabij</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geformuleerd. Het zijn vaak zinnen die ze zelf ook gebruiken in hun taal.</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altijd een taalonderzoekje</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Calibri"/>
                <a:cs typeface="Times New Roman" panose="02020603050405020304" pitchFamily="18" charset="0"/>
              </a:rPr>
              <a:t>Een taalonderzoekje aan het begin van de les betrekt het kind direct bij het doel van de les. De kinderen ‘voelen’ wat taal doet. Er ontstaat verwondering.</a:t>
            </a:r>
          </a:p>
          <a:p>
            <a:pPr>
              <a:lnSpc>
                <a:spcPct val="107000"/>
              </a:lnSpc>
              <a:spcAft>
                <a:spcPts val="800"/>
              </a:spcAft>
            </a:pP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wetenschappelijk onderbouwd</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Verschillende publicaties van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Coppen</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en zijn onderzoeksgroep tonen aan dat kinderen significant betere resultaten halen binnen grammaticaonderwijs.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Zijn onderzoek richt zich met name op zinsontleding, </a:t>
            </a:r>
            <a:r>
              <a:rPr lang="nl-NL" sz="1200" i="1" kern="1200" dirty="0">
                <a:solidFill>
                  <a:srgbClr val="000000"/>
                </a:solidFill>
                <a:effectLst/>
                <a:latin typeface="+mn-lt"/>
                <a:ea typeface="Times New Roman" panose="02020603050405020304" pitchFamily="18" charset="0"/>
                <a:cs typeface="Times New Roman" panose="02020603050405020304" pitchFamily="18" charset="0"/>
              </a:rPr>
              <a:t>Taal actief</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heeft deze aanpak vertaald naar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ale</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subdomeinen</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binnen taal verkennen.</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doorlopende leerlijnen</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Vijf doorlopende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subleerlijnen</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zinnen verkennen en woorden verkennen, leestekens verkennen, taalgebruik verkennen. Nieuw: meertaligheid en woordleer- &amp; onthoudstrategieën en opzoekvaardigheden.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kern="1200" dirty="0">
                <a:solidFill>
                  <a:srgbClr val="000000"/>
                </a:solidFill>
                <a:effectLst/>
                <a:latin typeface="+mn-lt"/>
                <a:ea typeface="Times New Roman" panose="02020603050405020304" pitchFamily="18" charset="0"/>
                <a:cs typeface="Times New Roman" panose="02020603050405020304" pitchFamily="18" charset="0"/>
              </a:rPr>
              <a:t>Lesdoelen zijn in kleine, opeenvolgende stapjes opgebouwd binnen de jaargroep en over de jaargroepen heen. De </a:t>
            </a:r>
            <a:r>
              <a:rPr lang="nl-NL" sz="1200" kern="1200" dirty="0" err="1">
                <a:solidFill>
                  <a:srgbClr val="000000"/>
                </a:solidFill>
                <a:effectLst/>
                <a:latin typeface="+mn-lt"/>
                <a:ea typeface="Times New Roman" panose="02020603050405020304" pitchFamily="18" charset="0"/>
                <a:cs typeface="Times New Roman" panose="02020603050405020304" pitchFamily="18" charset="0"/>
              </a:rPr>
              <a:t>subleerlijnen</a:t>
            </a:r>
            <a:r>
              <a:rPr lang="nl-NL" sz="1200" kern="1200" dirty="0">
                <a:solidFill>
                  <a:srgbClr val="000000"/>
                </a:solidFill>
                <a:effectLst/>
                <a:latin typeface="+mn-lt"/>
                <a:ea typeface="Times New Roman" panose="02020603050405020304" pitchFamily="18" charset="0"/>
                <a:cs typeface="Times New Roman" panose="02020603050405020304" pitchFamily="18" charset="0"/>
              </a:rPr>
              <a:t> komen elk thema op vaste lesmomenten terug.</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Times New Roman" panose="02020603050405020304" pitchFamily="18" charset="0"/>
                <a:cs typeface="Times New Roman" panose="02020603050405020304" pitchFamily="18" charset="0"/>
              </a:rPr>
              <a:t>Voor meertaligheid is er naast de lessen over meertaligheid een document met uitleg en tips voor de leerkracht welke moeilijkheden kinderen met een andere thuistaal kunnen ervaren bij het leren van de Nederlandse taal (samen met de universiteit van Utrecht).</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kern="1200" dirty="0">
                <a:solidFill>
                  <a:srgbClr val="000000"/>
                </a:solidFill>
                <a:effectLst/>
                <a:latin typeface="+mn-lt"/>
                <a:ea typeface="Times New Roman" panose="02020603050405020304" pitchFamily="18" charset="0"/>
                <a:cs typeface="Times New Roman" panose="02020603050405020304" pitchFamily="18" charset="0"/>
              </a:rPr>
              <a:t>met vertrouwen de week in</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mn-lt"/>
                <a:ea typeface="Calibri"/>
                <a:cs typeface="Calibri"/>
              </a:rPr>
              <a:t>Op maandag herhalen de kinderen voorliggende doelen taal verkennen. Dit helpt hen bij het begrijpen van de nieuwe doelen op woe en do. </a:t>
            </a:r>
          </a:p>
          <a:p>
            <a:pPr>
              <a:lnSpc>
                <a:spcPct val="107000"/>
              </a:lnSpc>
              <a:spcAft>
                <a:spcPts val="800"/>
              </a:spcAft>
            </a:pPr>
            <a:r>
              <a:rPr lang="nl-NL" sz="1200" dirty="0">
                <a:effectLst/>
                <a:latin typeface="+mn-lt"/>
                <a:ea typeface="Times New Roman" panose="02020603050405020304" pitchFamily="18" charset="0"/>
                <a:cs typeface="Times New Roman" panose="02020603050405020304" pitchFamily="18" charset="0"/>
              </a:rPr>
              <a:t> </a:t>
            </a: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0" dirty="0">
                <a:solidFill>
                  <a:srgbClr val="00B050"/>
                </a:solidFill>
                <a:effectLst/>
                <a:latin typeface="+mn-lt"/>
                <a:ea typeface="Calibri"/>
                <a:cs typeface="Calibri"/>
              </a:rPr>
              <a:t>En altijd: toepassen </a:t>
            </a:r>
          </a:p>
          <a:p>
            <a:pPr>
              <a:lnSpc>
                <a:spcPct val="107000"/>
              </a:lnSpc>
              <a:spcAft>
                <a:spcPts val="800"/>
              </a:spcAft>
            </a:pPr>
            <a:endParaRPr lang="nl-NL" sz="1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dirty="0">
                <a:effectLst/>
                <a:latin typeface="+mn-lt"/>
                <a:ea typeface="Calibri"/>
                <a:cs typeface="Times New Roman" panose="02020603050405020304" pitchFamily="18" charset="0"/>
              </a:rPr>
              <a:t>Wat doe je ermee bij communicatie?</a:t>
            </a:r>
          </a:p>
          <a:p>
            <a:pPr>
              <a:lnSpc>
                <a:spcPct val="107000"/>
              </a:lnSpc>
              <a:spcAft>
                <a:spcPts val="800"/>
              </a:spcAft>
            </a:pPr>
            <a:r>
              <a:rPr lang="nl-NL" sz="1200" b="0" dirty="0">
                <a:solidFill>
                  <a:srgbClr val="000000"/>
                </a:solidFill>
                <a:effectLst/>
                <a:latin typeface="+mn-lt"/>
                <a:ea typeface="Calibri"/>
                <a:cs typeface="Times New Roman" panose="02020603050405020304" pitchFamily="18" charset="0"/>
              </a:rPr>
              <a:t>Transfer</a:t>
            </a:r>
            <a:r>
              <a:rPr lang="nl-NL" sz="1200" dirty="0">
                <a:solidFill>
                  <a:srgbClr val="000000"/>
                </a:solidFill>
                <a:effectLst/>
                <a:latin typeface="+mn-lt"/>
                <a:ea typeface="Calibri"/>
                <a:cs typeface="Times New Roman" panose="02020603050405020304" pitchFamily="18" charset="0"/>
              </a:rPr>
              <a:t> van wat je leert bij taal verkennen naar de schrijf- of spreek- &amp; luistertaak in het domein communicatie.</a:t>
            </a:r>
          </a:p>
          <a:p>
            <a:pPr>
              <a:lnSpc>
                <a:spcPct val="107000"/>
              </a:lnSpc>
              <a:spcAft>
                <a:spcPts val="800"/>
              </a:spcAft>
            </a:pPr>
            <a:endParaRPr lang="nl-NL" sz="1200" b="1" dirty="0">
              <a:effectLst/>
              <a:latin typeface="+mn-lt"/>
              <a:ea typeface="Times New Roman" panose="02020603050405020304" pitchFamily="18" charset="0"/>
              <a:cs typeface="Times New Roman" panose="02020603050405020304" pitchFamily="18" charset="0"/>
            </a:endParaRPr>
          </a:p>
          <a:p>
            <a:pPr>
              <a:lnSpc>
                <a:spcPct val="107000"/>
              </a:lnSpc>
              <a:spcAft>
                <a:spcPts val="800"/>
              </a:spcAft>
            </a:pPr>
            <a:r>
              <a:rPr lang="nl-NL" sz="1200" b="1" dirty="0">
                <a:effectLst/>
                <a:latin typeface="+mn-lt"/>
                <a:ea typeface="Times New Roman" panose="02020603050405020304" pitchFamily="18" charset="0"/>
                <a:cs typeface="Times New Roman" panose="02020603050405020304" pitchFamily="18" charset="0"/>
              </a:rPr>
              <a:t>Wat kun je ermee?</a:t>
            </a: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dirty="0">
                <a:solidFill>
                  <a:srgbClr val="000000"/>
                </a:solidFill>
                <a:effectLst/>
                <a:latin typeface="+mn-lt"/>
                <a:ea typeface="Calibri"/>
                <a:cs typeface="Calibri" panose="020F0502020204030204" pitchFamily="34" charset="0"/>
              </a:rPr>
              <a:t>Het </a:t>
            </a:r>
            <a:r>
              <a:rPr lang="nl-NL" sz="1200" b="1" dirty="0">
                <a:solidFill>
                  <a:srgbClr val="000000"/>
                </a:solidFill>
                <a:effectLst/>
                <a:latin typeface="+mn-lt"/>
                <a:ea typeface="Calibri"/>
                <a:cs typeface="Calibri" panose="020F0502020204030204" pitchFamily="34" charset="0"/>
              </a:rPr>
              <a:t>nut</a:t>
            </a:r>
            <a:r>
              <a:rPr lang="nl-NL" sz="1200" dirty="0">
                <a:solidFill>
                  <a:srgbClr val="000000"/>
                </a:solidFill>
                <a:effectLst/>
                <a:latin typeface="+mn-lt"/>
                <a:ea typeface="Calibri"/>
                <a:cs typeface="Calibri" panose="020F0502020204030204" pitchFamily="34" charset="0"/>
              </a:rPr>
              <a:t> zien van wat je leert bij taal verkennen kunt gebruiken in je eigen taal.</a:t>
            </a:r>
            <a:endParaRPr lang="nl-NL" sz="1200" dirty="0">
              <a:effectLst/>
              <a:latin typeface="+mn-lt"/>
              <a:ea typeface="Calibri"/>
              <a:cs typeface="Times New Roman" panose="02020603050405020304" pitchFamily="18" charset="0"/>
            </a:endParaRPr>
          </a:p>
          <a:p>
            <a:pPr>
              <a:lnSpc>
                <a:spcPct val="107000"/>
              </a:lnSpc>
              <a:spcAft>
                <a:spcPts val="800"/>
              </a:spcAft>
            </a:pPr>
            <a:r>
              <a:rPr lang="nl-NL" sz="1200" dirty="0">
                <a:effectLst/>
                <a:latin typeface="+mn-lt"/>
                <a:ea typeface="Calibri"/>
                <a:cs typeface="Times New Roman" panose="02020603050405020304" pitchFamily="18" charset="0"/>
              </a:rPr>
              <a:t>Wie het nut ziet zal met meer plezier, interesse en begrip de les volgen.</a:t>
            </a:r>
          </a:p>
          <a:p>
            <a:endParaRPr lang="nl-NL" dirty="0">
              <a:latin typeface="+mn-lt"/>
            </a:endParaRPr>
          </a:p>
          <a:p>
            <a:r>
              <a:rPr lang="nl-NL" dirty="0">
                <a:latin typeface="+mn-lt"/>
              </a:rPr>
              <a:t>Op de volgende sheets ga ik op een aantal onderwerpen dieper in</a:t>
            </a:r>
            <a:endParaRPr lang="nl-NL" dirty="0">
              <a:latin typeface="+mn-lt"/>
              <a:ea typeface="Calibri"/>
              <a:cs typeface="Calibri"/>
            </a:endParaRPr>
          </a:p>
          <a:p>
            <a:endParaRPr lang="en-US" dirty="0">
              <a:latin typeface="+mn-lt"/>
            </a:endParaRPr>
          </a:p>
        </p:txBody>
      </p:sp>
      <p:sp>
        <p:nvSpPr>
          <p:cNvPr id="4" name="Tijdelijke aanduiding voor dianummer 3"/>
          <p:cNvSpPr>
            <a:spLocks noGrp="1"/>
          </p:cNvSpPr>
          <p:nvPr>
            <p:ph type="sldNum" sz="quarter" idx="5"/>
          </p:nvPr>
        </p:nvSpPr>
        <p:spPr/>
        <p:txBody>
          <a:bodyPr/>
          <a:lstStyle/>
          <a:p>
            <a:fld id="{76C4F7E0-B5B4-41B7-9745-C537C92C94BF}" type="slidenum">
              <a:rPr lang="en-US" smtClean="0"/>
              <a:t>6</a:t>
            </a:fld>
            <a:endParaRPr lang="en-US"/>
          </a:p>
        </p:txBody>
      </p:sp>
    </p:spTree>
    <p:extLst>
      <p:ext uri="{BB962C8B-B14F-4D97-AF65-F5344CB8AC3E}">
        <p14:creationId xmlns:p14="http://schemas.microsoft.com/office/powerpoint/2010/main" val="133041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0" i="0" dirty="0">
                <a:latin typeface="+mn-lt"/>
              </a:rPr>
              <a:t>We gaan een taalonderzoekje doen (groep 6, thema 3, week 1 les 4). Voorbereiding: 4 stroken papier, stift. </a:t>
            </a:r>
          </a:p>
          <a:p>
            <a:pPr>
              <a:lnSpc>
                <a:spcPct val="107000"/>
              </a:lnSpc>
              <a:spcAft>
                <a:spcPts val="800"/>
              </a:spcAft>
            </a:pP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Vraag vier ouders voor de klas en geef elke ouder een strook. Ze moeten een zin maken en op de juiste volgorde gaan staan. De zin wordt: ik … een appeltaart gemaakt.</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Klopt de zin zo? Nee de zin is niet compleet. De ouders ontdekken dat er een strook te weinig is.</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Er moet nog een woord tussen worden gezet. Hier is de strook. Wie kan helpen de zin compleet te maken? Welk woord hoort er op de strook?</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Laat een ouder het woord ‘heb’ op de strook schrijven en kiest de juiste plek in de zin.</a:t>
            </a:r>
            <a:endParaRPr lang="en-US" sz="1800" b="0" i="0" dirty="0">
              <a:latin typeface="+mn-lt"/>
            </a:endParaRPr>
          </a:p>
          <a:p>
            <a:pPr marL="171450" indent="-171450">
              <a:lnSpc>
                <a:spcPct val="107000"/>
              </a:lnSpc>
              <a:spcAft>
                <a:spcPts val="800"/>
              </a:spcAft>
              <a:buFont typeface="Arial,Sans-Serif"/>
              <a:buChar char="•"/>
            </a:pPr>
            <a:endParaRPr lang="nl-NL" sz="1800" b="0" i="0" dirty="0">
              <a:latin typeface="+mn-lt"/>
            </a:endParaRPr>
          </a:p>
          <a:p>
            <a:pPr>
              <a:lnSpc>
                <a:spcPct val="107000"/>
              </a:lnSpc>
              <a:spcAft>
                <a:spcPts val="800"/>
              </a:spcAft>
            </a:pPr>
            <a:r>
              <a:rPr lang="nl-NL" sz="1800" b="0" i="0" dirty="0">
                <a:latin typeface="+mn-lt"/>
              </a:rPr>
              <a:t>Op deze manier ontdekken ouders dat er meerdere werkwoorden bestaan en nodig zijn (bijv. </a:t>
            </a:r>
            <a:r>
              <a:rPr lang="nl-NL" sz="1800" b="0" i="0" dirty="0" err="1">
                <a:latin typeface="+mn-lt"/>
              </a:rPr>
              <a:t>hulpww</a:t>
            </a:r>
            <a:r>
              <a:rPr lang="nl-NL" sz="1800" b="0" i="0" dirty="0">
                <a:latin typeface="+mn-lt"/>
              </a:rPr>
              <a:t>, </a:t>
            </a:r>
            <a:r>
              <a:rPr lang="nl-NL" sz="1800" b="0" i="0" dirty="0" err="1">
                <a:latin typeface="+mn-lt"/>
              </a:rPr>
              <a:t>voltdw</a:t>
            </a:r>
            <a:r>
              <a:rPr lang="nl-NL" sz="1800" b="0" i="0" dirty="0">
                <a:latin typeface="+mn-lt"/>
              </a:rPr>
              <a:t>)</a:t>
            </a:r>
            <a:endParaRPr lang="en-US" sz="1800" b="0" i="0" dirty="0">
              <a:latin typeface="+mn-lt"/>
            </a:endParaRPr>
          </a:p>
          <a:p>
            <a:pPr>
              <a:lnSpc>
                <a:spcPct val="107000"/>
              </a:lnSpc>
              <a:spcAft>
                <a:spcPts val="800"/>
              </a:spcAft>
            </a:pPr>
            <a:r>
              <a:rPr lang="nl-NL" sz="1800" b="0" i="0" dirty="0">
                <a:latin typeface="+mn-lt"/>
              </a:rPr>
              <a:t>Andere voorbeelden zijn:</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Wij (hebben) een glas limonade ingeschonken.</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Peter (heeft) de rekening betaald.</a:t>
            </a:r>
            <a:endParaRPr lang="en-US" sz="1800" b="0" i="0" dirty="0">
              <a:latin typeface="+mn-lt"/>
            </a:endParaRPr>
          </a:p>
          <a:p>
            <a:pPr marL="171450" indent="-171450">
              <a:lnSpc>
                <a:spcPct val="107000"/>
              </a:lnSpc>
              <a:spcAft>
                <a:spcPts val="800"/>
              </a:spcAft>
              <a:buFont typeface="Arial,Sans-Serif"/>
              <a:buChar char="•"/>
            </a:pPr>
            <a:r>
              <a:rPr lang="nl-NL" sz="1800" b="0" i="0" dirty="0">
                <a:latin typeface="+mn-lt"/>
              </a:rPr>
              <a:t>De boodschappen (zijn) opgeruimd. </a:t>
            </a:r>
            <a:endParaRPr lang="en-US" sz="1800" b="0" i="0" dirty="0">
              <a:latin typeface="+mn-lt"/>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F30C5544-1FB2-415C-B883-4624DF98FC03}" type="slidenum">
              <a:rPr lang="en-US" smtClean="0"/>
              <a:t>7</a:t>
            </a:fld>
            <a:endParaRPr lang="en-US"/>
          </a:p>
        </p:txBody>
      </p:sp>
    </p:spTree>
    <p:extLst>
      <p:ext uri="{BB962C8B-B14F-4D97-AF65-F5344CB8AC3E}">
        <p14:creationId xmlns:p14="http://schemas.microsoft.com/office/powerpoint/2010/main" val="36619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Er wordt veel geoefend in </a:t>
            </a:r>
            <a:r>
              <a:rPr lang="nl-NL" sz="1800" i="1" dirty="0"/>
              <a:t>Taal actief</a:t>
            </a:r>
            <a:r>
              <a:rPr lang="nl-NL" sz="1800" dirty="0"/>
              <a:t>. Oude doelen worden altijd herhaald. Zowel achter in het leerwerkboek als in de gepersonaliseerde oefenomgeving op </a:t>
            </a:r>
            <a:r>
              <a:rPr lang="nl-NL" sz="1800" dirty="0" err="1"/>
              <a:t>Bingel</a:t>
            </a:r>
            <a:r>
              <a:rPr lang="nl-NL" sz="1800" dirty="0"/>
              <a:t>. Dit oefenprogramma is adaptief en biedt kinderen altijd taken op maat. Peiltaken meten vastgestelde doelen. </a:t>
            </a:r>
            <a:r>
              <a:rPr lang="nl-NL" sz="1800" dirty="0" err="1"/>
              <a:t>Nav</a:t>
            </a:r>
            <a:r>
              <a:rPr lang="nl-NL" sz="1800" dirty="0"/>
              <a:t> het maken van deze taken, krijgt ieder kind een aanbod op maat aangeboden. Zo oefent ieder kind op zijn/haar eigen niveau. </a:t>
            </a:r>
          </a:p>
          <a:p>
            <a:r>
              <a:rPr lang="nl-NL" sz="1800" dirty="0"/>
              <a:t>Zelfstandig oefenen is altijd herhaling van eerder aangeboden doelen. Nieuwe doelen in de leerlijn komen altijd eerst in de instructie en (begeleide) </a:t>
            </a:r>
            <a:r>
              <a:rPr lang="nl-NL" sz="1800" dirty="0" err="1"/>
              <a:t>inoefening</a:t>
            </a:r>
            <a:r>
              <a:rPr lang="nl-NL" sz="1800" dirty="0"/>
              <a:t> voordat ze zelfstandig worden herhaald. </a:t>
            </a:r>
            <a:endParaRPr lang="en-US" sz="1800" dirty="0"/>
          </a:p>
        </p:txBody>
      </p:sp>
      <p:sp>
        <p:nvSpPr>
          <p:cNvPr id="4" name="Tijdelijke aanduiding voor dianummer 3"/>
          <p:cNvSpPr>
            <a:spLocks noGrp="1"/>
          </p:cNvSpPr>
          <p:nvPr>
            <p:ph type="sldNum" sz="quarter" idx="5"/>
          </p:nvPr>
        </p:nvSpPr>
        <p:spPr/>
        <p:txBody>
          <a:bodyPr/>
          <a:lstStyle/>
          <a:p>
            <a:fld id="{76C4F7E0-B5B4-41B7-9745-C537C92C94BF}" type="slidenum">
              <a:rPr lang="en-US" smtClean="0"/>
              <a:t>8</a:t>
            </a:fld>
            <a:endParaRPr lang="en-US"/>
          </a:p>
        </p:txBody>
      </p:sp>
    </p:spTree>
    <p:extLst>
      <p:ext uri="{BB962C8B-B14F-4D97-AF65-F5344CB8AC3E}">
        <p14:creationId xmlns:p14="http://schemas.microsoft.com/office/powerpoint/2010/main" val="219105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Naast zelfstandig oefen is ook samenwerkend leren en oefenen is belangrijk. In </a:t>
            </a:r>
            <a:r>
              <a:rPr lang="nl-NL" sz="1800" i="1" dirty="0"/>
              <a:t>Taal actief</a:t>
            </a:r>
            <a:r>
              <a:rPr lang="nl-NL" sz="1800" dirty="0"/>
              <a:t> leren we de kinderen om via vaste samenwerk-oefeningen met oude doelen aan de slag te gaan. We kiezen ervoor om dit alleen met oude doelen te doen omdat nieuwe doelen altijd moeten worden voorzien van een instructie en observatie door een leerkracht. Week 4 staat altijd in het teken van samenwerkend leren. Zo leren de kinderen van elkaar en oefenen ze op een leuke manier met taal.</a:t>
            </a:r>
            <a:endParaRPr lang="en-US" sz="1800" dirty="0"/>
          </a:p>
        </p:txBody>
      </p:sp>
      <p:sp>
        <p:nvSpPr>
          <p:cNvPr id="4" name="Tijdelijke aanduiding voor dianummer 3"/>
          <p:cNvSpPr>
            <a:spLocks noGrp="1"/>
          </p:cNvSpPr>
          <p:nvPr>
            <p:ph type="sldNum" sz="quarter" idx="5"/>
          </p:nvPr>
        </p:nvSpPr>
        <p:spPr/>
        <p:txBody>
          <a:bodyPr/>
          <a:lstStyle/>
          <a:p>
            <a:fld id="{F30C5544-1FB2-415C-B883-4624DF98FC03}" type="slidenum">
              <a:rPr lang="en-US" smtClean="0"/>
              <a:t>9</a:t>
            </a:fld>
            <a:endParaRPr lang="en-US"/>
          </a:p>
        </p:txBody>
      </p:sp>
    </p:spTree>
    <p:extLst>
      <p:ext uri="{BB962C8B-B14F-4D97-AF65-F5344CB8AC3E}">
        <p14:creationId xmlns:p14="http://schemas.microsoft.com/office/powerpoint/2010/main" val="374902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69E67-54C2-D04E-CB7A-0089BBB574B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Ondertitel 2">
            <a:extLst>
              <a:ext uri="{FF2B5EF4-FFF2-40B4-BE49-F238E27FC236}">
                <a16:creationId xmlns:a16="http://schemas.microsoft.com/office/drawing/2014/main" id="{87F37DF2-9FD3-7081-EC93-B7F9A64444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id="{BC578E8F-2EF4-1EAB-86EB-D8F3916C252F}"/>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E7AF55C5-5E0F-714C-B364-D55F6E23E5EA}"/>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9A79FFBE-1AC0-F569-FA86-8050A7505AB1}"/>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75430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35BDA-9BFD-E3F7-B7E5-FEA9BC784D53}"/>
              </a:ext>
            </a:extLst>
          </p:cNvPr>
          <p:cNvSpPr>
            <a:spLocks noGrp="1"/>
          </p:cNvSpPr>
          <p:nvPr>
            <p:ph type="title"/>
          </p:nvPr>
        </p:nvSpPr>
        <p:spPr/>
        <p:txBody>
          <a:bodyPr/>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5291A3E2-83B4-8096-4825-0025DFA7C32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21F71454-C250-3FF0-D150-FD289CE4A9FF}"/>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7BF7695C-BF6B-0B4B-D80A-8C0B88069F2C}"/>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899C78F3-6797-D399-6D16-1CCF29570B86}"/>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34396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3BA92E1-DE79-1341-6FB5-2FA2DC02A834}"/>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Tijdelijke aanduiding voor verticale tekst 2">
            <a:extLst>
              <a:ext uri="{FF2B5EF4-FFF2-40B4-BE49-F238E27FC236}">
                <a16:creationId xmlns:a16="http://schemas.microsoft.com/office/drawing/2014/main" id="{0B7665D2-56B7-2592-37D9-4BC3BF967EB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9A15CCA5-3654-0CFC-507E-732C62383BFB}"/>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09CC19AD-7D49-F94D-58B8-0424C306082A}"/>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986716BA-C127-C131-D209-2CD909546301}"/>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042567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 2">
    <p:spTree>
      <p:nvGrpSpPr>
        <p:cNvPr id="1" name=""/>
        <p:cNvGrpSpPr/>
        <p:nvPr/>
      </p:nvGrpSpPr>
      <p:grpSpPr>
        <a:xfrm>
          <a:off x="0" y="0"/>
          <a:ext cx="0" cy="0"/>
          <a:chOff x="0" y="0"/>
          <a:chExt cx="0" cy="0"/>
        </a:xfrm>
      </p:grpSpPr>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1277401"/>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5" name="Picture 2" descr="C:\Users\Studio-Max PC\Desktop\LOGO_MALMBERG-Sanoma_CMYK-A4-A3.png">
            <a:extLst>
              <a:ext uri="{FF2B5EF4-FFF2-40B4-BE49-F238E27FC236}">
                <a16:creationId xmlns:a16="http://schemas.microsoft.com/office/drawing/2014/main" id="{F653ED8E-BE97-5C4E-B52A-8BC2E6E3E40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1BFC03F2-AFD3-5949-BDC3-052E14C797CF}"/>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44473B8A-B18E-144D-B49B-AA20BCE3AE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01"/>
          <a:stretch/>
        </p:blipFill>
        <p:spPr>
          <a:xfrm>
            <a:off x="336415" y="0"/>
            <a:ext cx="11519170" cy="6025896"/>
          </a:xfrm>
          <a:prstGeom prst="rect">
            <a:avLst/>
          </a:prstGeom>
        </p:spPr>
      </p:pic>
    </p:spTree>
    <p:extLst>
      <p:ext uri="{BB962C8B-B14F-4D97-AF65-F5344CB8AC3E}">
        <p14:creationId xmlns:p14="http://schemas.microsoft.com/office/powerpoint/2010/main" val="369886723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9DD3EC-E942-104E-95D8-45C4334B5408}"/>
              </a:ext>
            </a:extLst>
          </p:cNvPr>
          <p:cNvSpPr>
            <a:spLocks noGrp="1"/>
          </p:cNvSpPr>
          <p:nvPr>
            <p:ph type="dt" sz="half" idx="10"/>
          </p:nvPr>
        </p:nvSpPr>
        <p:spPr/>
        <p:txBody>
          <a:bodyPr/>
          <a:lstStyle/>
          <a:p>
            <a:pPr>
              <a:defRPr/>
            </a:pPr>
            <a:fld id="{71AA4D14-D34E-4D72-A7CD-6033A257731C}" type="datetimeFigureOut">
              <a:rPr lang="en-US" smtClean="0"/>
              <a:pPr>
                <a:defRPr/>
              </a:pPr>
              <a:t>9/16/2024</a:t>
            </a:fld>
            <a:endParaRPr lang="en-US"/>
          </a:p>
        </p:txBody>
      </p:sp>
      <p:sp>
        <p:nvSpPr>
          <p:cNvPr id="4" name="Footer Placeholder 3">
            <a:extLst>
              <a:ext uri="{FF2B5EF4-FFF2-40B4-BE49-F238E27FC236}">
                <a16:creationId xmlns:a16="http://schemas.microsoft.com/office/drawing/2014/main" id="{07B170BE-7EDC-954E-A780-3EAA42F3432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3BDBF32-9C8F-614A-A946-1010577000B8}"/>
              </a:ext>
            </a:extLst>
          </p:cNvPr>
          <p:cNvSpPr>
            <a:spLocks noGrp="1"/>
          </p:cNvSpPr>
          <p:nvPr>
            <p:ph type="sldNum" sz="quarter" idx="12"/>
          </p:nvPr>
        </p:nvSpPr>
        <p:spPr/>
        <p:txBody>
          <a:bodyPr/>
          <a:lstStyle/>
          <a:p>
            <a:pPr>
              <a:defRPr/>
            </a:pPr>
            <a:fld id="{15B9196E-6A56-4253-AD12-F10467EAFC8A}" type="slidenum">
              <a:rPr lang="en-US" smtClean="0"/>
              <a:pPr>
                <a:defRPr/>
              </a:pPr>
              <a:t>‹nr.›</a:t>
            </a:fld>
            <a:endParaRPr lang="en-US"/>
          </a:p>
        </p:txBody>
      </p:sp>
      <p:pic>
        <p:nvPicPr>
          <p:cNvPr id="6" name="Afbeelding 9">
            <a:extLst>
              <a:ext uri="{FF2B5EF4-FFF2-40B4-BE49-F238E27FC236}">
                <a16:creationId xmlns:a16="http://schemas.microsoft.com/office/drawing/2014/main" id="{E88056EB-20B6-8147-97A5-2C6E43B4A9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02CCE38C-002B-D041-8678-54352DD81D4C}"/>
              </a:ext>
            </a:extLst>
          </p:cNvPr>
          <p:cNvSpPr>
            <a:spLocks noGrp="1"/>
          </p:cNvSpPr>
          <p:nvPr>
            <p:ph type="title"/>
          </p:nvPr>
        </p:nvSpPr>
        <p:spPr>
          <a:xfrm>
            <a:off x="864785" y="825854"/>
            <a:ext cx="8937583" cy="850900"/>
          </a:xfrm>
        </p:spPr>
        <p:txBody>
          <a:bodyPr/>
          <a:lstStyle>
            <a:lvl1pPr>
              <a:defRPr>
                <a:solidFill>
                  <a:srgbClr val="74B728"/>
                </a:solidFill>
              </a:defRPr>
            </a:lvl1pPr>
          </a:lstStyle>
          <a:p>
            <a:r>
              <a:rPr lang="nl-NL"/>
              <a:t>Klik om de stijl te bewerken</a:t>
            </a:r>
            <a:endParaRPr lang="en-US"/>
          </a:p>
        </p:txBody>
      </p:sp>
      <p:sp>
        <p:nvSpPr>
          <p:cNvPr id="8" name="Tijdelijke aanduiding voor inhoud 2">
            <a:extLst>
              <a:ext uri="{FF2B5EF4-FFF2-40B4-BE49-F238E27FC236}">
                <a16:creationId xmlns:a16="http://schemas.microsoft.com/office/drawing/2014/main" id="{99C308BA-0277-4141-8635-14BB46919D3D}"/>
              </a:ext>
            </a:extLst>
          </p:cNvPr>
          <p:cNvSpPr>
            <a:spLocks noGrp="1"/>
          </p:cNvSpPr>
          <p:nvPr>
            <p:ph idx="1" hasCustomPrompt="1"/>
          </p:nvPr>
        </p:nvSpPr>
        <p:spPr>
          <a:xfrm>
            <a:off x="864785" y="1819629"/>
            <a:ext cx="10345759" cy="389563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24563841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D7788FB8-9D51-5F4C-8989-F944E0B81B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00"/>
          <a:stretch/>
        </p:blipFill>
        <p:spPr>
          <a:xfrm>
            <a:off x="338328" y="0"/>
            <a:ext cx="11521440" cy="5988268"/>
          </a:xfrm>
          <a:prstGeom prst="rect">
            <a:avLst/>
          </a:prstGeom>
        </p:spPr>
      </p:pic>
    </p:spTree>
    <p:extLst>
      <p:ext uri="{BB962C8B-B14F-4D97-AF65-F5344CB8AC3E}">
        <p14:creationId xmlns:p14="http://schemas.microsoft.com/office/powerpoint/2010/main" val="282760283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C690D23-0E7A-344F-A9EA-7CA1CBA3F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34998"/>
            <a:ext cx="9495367" cy="850900"/>
          </a:xfrm>
        </p:spPr>
        <p:txBody>
          <a:bodyPr/>
          <a:lstStyle>
            <a:lvl1pPr>
              <a:defRPr>
                <a:solidFill>
                  <a:srgbClr val="019BB4"/>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912687" cy="389563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2" descr="C:\Users\Studio-Max PC\Desktop\LOGO_MALMBERG-Sanoma_CMYK-A4-A3.png">
            <a:extLst>
              <a:ext uri="{FF2B5EF4-FFF2-40B4-BE49-F238E27FC236}">
                <a16:creationId xmlns:a16="http://schemas.microsoft.com/office/drawing/2014/main" id="{1B132C0C-EC85-D447-93D8-98D89C76ED8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EC46EDE7-0E0D-6946-8727-E6FF88134C33}"/>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48258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eldia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068EA6-07F8-1643-9471-2D79DA997E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a:t>
            </a:r>
            <a:r>
              <a:rPr lang="nl-NL" sz="886" err="1">
                <a:latin typeface="+mn-lt"/>
                <a:cs typeface="+mn-cs"/>
              </a:rPr>
              <a:t>verandern</a:t>
            </a:r>
            <a:r>
              <a:rPr lang="nl-NL" sz="886">
                <a:latin typeface="+mn-lt"/>
                <a:cs typeface="+mn-cs"/>
              </a:rPr>
              <a:t>.</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66988037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D8F15D-0248-9C48-91D9-664AA4FC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DDB58098-EEB3-F641-8A31-5D4474B95797}"/>
              </a:ext>
            </a:extLst>
          </p:cNvPr>
          <p:cNvSpPr txBox="1"/>
          <p:nvPr userDrawn="1"/>
        </p:nvSpPr>
        <p:spPr>
          <a:xfrm>
            <a:off x="-3217330" y="0"/>
            <a:ext cx="3073400" cy="1267426"/>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veranderen.</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371458689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sp>
        <p:nvSpPr>
          <p:cNvPr id="20" name="Tekstvak 7">
            <a:extLst>
              <a:ext uri="{FF2B5EF4-FFF2-40B4-BE49-F238E27FC236}">
                <a16:creationId xmlns:a16="http://schemas.microsoft.com/office/drawing/2014/main" id="{546B1AF5-9F6F-8245-8365-8445E739E7F3}"/>
              </a:ext>
            </a:extLst>
          </p:cNvPr>
          <p:cNvSpPr txBox="1"/>
          <p:nvPr userDrawn="1"/>
        </p:nvSpPr>
        <p:spPr>
          <a:xfrm>
            <a:off x="-3217330" y="2"/>
            <a:ext cx="3073400" cy="1277401"/>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5" name="Picture 2" descr="C:\Users\Studio-Max PC\Desktop\LOGO_MALMBERG-Sanoma_CMYK-A4-A3.png">
            <a:extLst>
              <a:ext uri="{FF2B5EF4-FFF2-40B4-BE49-F238E27FC236}">
                <a16:creationId xmlns:a16="http://schemas.microsoft.com/office/drawing/2014/main" id="{F653ED8E-BE97-5C4E-B52A-8BC2E6E3E40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1BFC03F2-AFD3-5949-BDC3-052E14C797CF}"/>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44473B8A-B18E-144D-B49B-AA20BCE3AE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01"/>
          <a:stretch/>
        </p:blipFill>
        <p:spPr>
          <a:xfrm>
            <a:off x="336415" y="0"/>
            <a:ext cx="11519170" cy="6025896"/>
          </a:xfrm>
          <a:prstGeom prst="rect">
            <a:avLst/>
          </a:prstGeom>
        </p:spPr>
      </p:pic>
    </p:spTree>
    <p:extLst>
      <p:ext uri="{BB962C8B-B14F-4D97-AF65-F5344CB8AC3E}">
        <p14:creationId xmlns:p14="http://schemas.microsoft.com/office/powerpoint/2010/main" val="119328599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D8F15D-0248-9C48-91D9-664AA4FC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DDB58098-EEB3-F641-8A31-5D4474B95797}"/>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veranderen.</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5431901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80239-8EA1-21F2-D6EF-192DB4AFFECC}"/>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37078FE0-FAFD-5E94-D3D0-0D113968CEE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61763946-F2E1-BF75-E5C1-923756E12F17}"/>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D45A41A5-F93D-7DB4-B388-518FDB1840F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02A5EA52-B624-5FAD-E9BB-EC83D25A4E35}"/>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885795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eldia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068EA6-07F8-1643-9471-2D79DA997E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a:t>
            </a:r>
            <a:r>
              <a:rPr lang="nl-NL" sz="886" err="1">
                <a:latin typeface="+mn-lt"/>
                <a:cs typeface="+mn-cs"/>
              </a:rPr>
              <a:t>verandern</a:t>
            </a:r>
            <a:r>
              <a:rPr lang="nl-NL" sz="886">
                <a:latin typeface="+mn-lt"/>
                <a:cs typeface="+mn-cs"/>
              </a:rPr>
              <a:t>.</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27447557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2910A4-D505-C043-A8CF-67DA31EC3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a:t>
            </a:r>
            <a:r>
              <a:rPr lang="nl-NL" sz="886" err="1">
                <a:latin typeface="+mn-lt"/>
                <a:cs typeface="+mn-cs"/>
              </a:rPr>
              <a:t>verandern</a:t>
            </a:r>
            <a:r>
              <a:rPr lang="nl-NL" sz="886">
                <a:latin typeface="+mn-lt"/>
                <a:cs typeface="+mn-cs"/>
              </a:rPr>
              <a:t>.</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78928411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846242F-0592-4249-9D97-F03063A3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7" y="825856"/>
            <a:ext cx="8937583" cy="850900"/>
          </a:xfrm>
        </p:spPr>
        <p:txBody>
          <a:bodyPr/>
          <a:lstStyle>
            <a:lvl1pPr>
              <a:defRPr>
                <a:solidFill>
                  <a:srgbClr val="74B728"/>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7" y="1819631"/>
            <a:ext cx="10345759" cy="3895635"/>
          </a:xfrm>
        </p:spPr>
        <p:txBody>
          <a:bodyPr/>
          <a:lstStyle>
            <a:lvl1pPr>
              <a:buClr>
                <a:srgbClr val="6CB744"/>
              </a:buClr>
              <a:defRPr sz="2000"/>
            </a:lvl1pPr>
            <a:lvl2pPr>
              <a:buClr>
                <a:srgbClr val="6CB744"/>
              </a:buClr>
              <a:defRPr sz="2000"/>
            </a:lvl2pPr>
            <a:lvl3pPr>
              <a:buClr>
                <a:srgbClr val="6CB744"/>
              </a:buClr>
              <a:defRPr sz="2000"/>
            </a:lvl3pPr>
            <a:lvl4pPr>
              <a:buClr>
                <a:srgbClr val="6CB744"/>
              </a:buClr>
              <a:defRPr sz="2000"/>
            </a:lvl4pPr>
            <a:lvl5pPr>
              <a:buClr>
                <a:srgbClr val="6CB744"/>
              </a:buCl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591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C690D23-0E7A-344F-A9EA-7CA1CBA3F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35000"/>
            <a:ext cx="9495367" cy="850900"/>
          </a:xfrm>
        </p:spPr>
        <p:txBody>
          <a:bodyPr/>
          <a:lstStyle>
            <a:lvl1pPr>
              <a:defRPr>
                <a:solidFill>
                  <a:srgbClr val="019BB4"/>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7" y="1819631"/>
            <a:ext cx="10912687" cy="3895635"/>
          </a:xfrm>
        </p:spPr>
        <p:txBody>
          <a:bodyPr/>
          <a:lstStyle>
            <a:lvl1pPr>
              <a:buClr>
                <a:srgbClr val="00A1AB"/>
              </a:buClr>
              <a:defRPr sz="2000"/>
            </a:lvl1pPr>
            <a:lvl2pPr>
              <a:buClr>
                <a:srgbClr val="00A1AB"/>
              </a:buClr>
              <a:defRPr sz="2000"/>
            </a:lvl2pPr>
            <a:lvl3pPr>
              <a:buClr>
                <a:srgbClr val="00A1AB"/>
              </a:buClr>
              <a:defRPr sz="2000"/>
            </a:lvl3pPr>
            <a:lvl4pPr>
              <a:buClr>
                <a:srgbClr val="00A1AB"/>
              </a:buClr>
              <a:defRPr sz="2000"/>
            </a:lvl4pPr>
            <a:lvl5pPr>
              <a:buClr>
                <a:srgbClr val="00A1AB"/>
              </a:buCl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2" descr="C:\Users\Studio-Max PC\Desktop\LOGO_MALMBERG-Sanoma_CMYK-A4-A3.png">
            <a:extLst>
              <a:ext uri="{FF2B5EF4-FFF2-40B4-BE49-F238E27FC236}">
                <a16:creationId xmlns:a16="http://schemas.microsoft.com/office/drawing/2014/main" id="{1B132C0C-EC85-D447-93D8-98D89C76ED8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EC46EDE7-0E0D-6946-8727-E6FF88134C33}"/>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04787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eldia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7F8B1-F26E-0946-A552-D0B50FEF94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65113"/>
            <a:ext cx="12192000" cy="6858000"/>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1277401"/>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5" name="Picture 2" descr="C:\Users\Studio-Max PC\Desktop\LOGO_MALMBERG-Sanoma_CMYK-A4-A3.png">
            <a:extLst>
              <a:ext uri="{FF2B5EF4-FFF2-40B4-BE49-F238E27FC236}">
                <a16:creationId xmlns:a16="http://schemas.microsoft.com/office/drawing/2014/main" id="{F653ED8E-BE97-5C4E-B52A-8BC2E6E3E40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1BFC03F2-AFD3-5949-BDC3-052E14C797CF}"/>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2275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D8F15D-0248-9C48-91D9-664AA4FC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DDB58098-EEB3-F641-8A31-5D4474B95797}"/>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veranderen.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81223623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eldia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068EA6-07F8-1643-9471-2D79DA997E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4504146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2910A4-D505-C043-A8CF-67DA31EC3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184547802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846242F-0592-4249-9D97-F03063A3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25854"/>
            <a:ext cx="8937583" cy="850900"/>
          </a:xfrm>
        </p:spPr>
        <p:txBody>
          <a:bodyPr/>
          <a:lstStyle>
            <a:lvl1pPr>
              <a:defRPr>
                <a:solidFill>
                  <a:srgbClr val="74B728"/>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345759" cy="389563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28706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C690D23-0E7A-344F-A9EA-7CA1CBA3F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34998"/>
            <a:ext cx="9495367" cy="850900"/>
          </a:xfrm>
        </p:spPr>
        <p:txBody>
          <a:bodyPr/>
          <a:lstStyle>
            <a:lvl1pPr>
              <a:defRPr>
                <a:solidFill>
                  <a:srgbClr val="019BB4"/>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912687" cy="389563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2" descr="C:\Users\Studio-Max PC\Desktop\LOGO_MALMBERG-Sanoma_CMYK-A4-A3.png">
            <a:extLst>
              <a:ext uri="{FF2B5EF4-FFF2-40B4-BE49-F238E27FC236}">
                <a16:creationId xmlns:a16="http://schemas.microsoft.com/office/drawing/2014/main" id="{1B132C0C-EC85-D447-93D8-98D89C76ED8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EC46EDE7-0E0D-6946-8727-E6FF88134C33}"/>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9060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64569-DE01-0137-DF3C-A7A6169FE19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71A6E271-70F8-6019-F430-0B5030D0B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FE6E13F-497D-57E6-2D1F-9B0A98700D6C}"/>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B8CE5DF1-568D-38C8-551F-E21889A89CF3}"/>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85BB3B40-5606-008C-FE8F-BE56B692BFD8}"/>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56647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2803F97-1EE7-014A-8EC5-C3C5CF9505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25854"/>
            <a:ext cx="8937583" cy="850900"/>
          </a:xfrm>
        </p:spPr>
        <p:txBody>
          <a:bodyPr/>
          <a:lstStyle>
            <a:lvl1pPr>
              <a:defRPr>
                <a:solidFill>
                  <a:srgbClr val="C91157"/>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345759" cy="3895635"/>
          </a:xfrm>
        </p:spPr>
        <p:txBody>
          <a:bodyPr/>
          <a:lstStyle>
            <a:lvl1pPr>
              <a:buClr>
                <a:srgbClr val="C91157"/>
              </a:buClr>
              <a:defRPr/>
            </a:lvl1pPr>
            <a:lvl2pPr>
              <a:buClr>
                <a:srgbClr val="C91157"/>
              </a:buClr>
              <a:defRPr/>
            </a:lvl2pPr>
            <a:lvl3pPr>
              <a:buClr>
                <a:srgbClr val="C91157"/>
              </a:buClr>
              <a:defRPr/>
            </a:lvl3pPr>
            <a:lvl4pPr>
              <a:buClr>
                <a:srgbClr val="C91157"/>
              </a:buClr>
              <a:defRPr/>
            </a:lvl4pPr>
            <a:lvl5pPr>
              <a:buClr>
                <a:srgbClr val="C91157"/>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FAE52815-4ACF-3045-BC82-251D0C9FF7F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9">
            <a:extLst>
              <a:ext uri="{FF2B5EF4-FFF2-40B4-BE49-F238E27FC236}">
                <a16:creationId xmlns:a16="http://schemas.microsoft.com/office/drawing/2014/main" id="{D9582596-941A-584B-8662-AB35A0C57B1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69615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3885F0E-E2F3-48F4-A959-25CF43114402}"/>
              </a:ext>
            </a:extLst>
          </p:cNvPr>
          <p:cNvGraphicFramePr>
            <a:graphicFrameLocks noChangeAspect="1"/>
          </p:cNvGraphicFramePr>
          <p:nvPr userDrawn="1">
            <p:custDataLst>
              <p:tags r:id="rId1"/>
            </p:custDataLst>
          </p:nvPr>
        </p:nvGraphicFramePr>
        <p:xfrm>
          <a:off x="1600" y="1576"/>
          <a:ext cx="1601" cy="1576"/>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83885F0E-E2F3-48F4-A959-25CF43114402}"/>
                          </a:ext>
                        </a:extLst>
                      </p:cNvPr>
                      <p:cNvPicPr/>
                      <p:nvPr/>
                    </p:nvPicPr>
                    <p:blipFill>
                      <a:blip r:embed="rId5"/>
                      <a:stretch>
                        <a:fillRect/>
                      </a:stretch>
                    </p:blipFill>
                    <p:spPr>
                      <a:xfrm>
                        <a:off x="1600" y="1576"/>
                        <a:ext cx="1601" cy="15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58A4339-649B-4887-BA22-6501B1AB49A9}"/>
              </a:ext>
            </a:extLst>
          </p:cNvPr>
          <p:cNvSpPr/>
          <p:nvPr userDrawn="1">
            <p:custDataLst>
              <p:tags r:id="rId2"/>
            </p:custDataLst>
          </p:nvPr>
        </p:nvSpPr>
        <p:spPr>
          <a:xfrm>
            <a:off x="2" y="0"/>
            <a:ext cx="159979" cy="157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5000"/>
              </a:lnSpc>
              <a:spcBef>
                <a:spcPct val="0"/>
              </a:spcBef>
              <a:spcAft>
                <a:spcPct val="0"/>
              </a:spcAft>
            </a:pPr>
            <a:endParaRPr lang="en-US" sz="2930" b="1" i="0" baseline="0">
              <a:latin typeface="Arial" panose="020B0604020202020204" pitchFamily="34" charset="0"/>
              <a:ea typeface="+mj-ea"/>
              <a:cs typeface="+mj-cs"/>
              <a:sym typeface="Arial" panose="020B0604020202020204" pitchFamily="34" charset="0"/>
            </a:endParaRPr>
          </a:p>
        </p:txBody>
      </p:sp>
      <p:sp>
        <p:nvSpPr>
          <p:cNvPr id="4" name="Footer Placeholder 3">
            <a:extLst>
              <a:ext uri="{FF2B5EF4-FFF2-40B4-BE49-F238E27FC236}">
                <a16:creationId xmlns:a16="http://schemas.microsoft.com/office/drawing/2014/main" id="{A6458687-7258-4D75-8CA3-6033AFC9F7DB}"/>
              </a:ext>
            </a:extLst>
          </p:cNvPr>
          <p:cNvSpPr>
            <a:spLocks noGrp="1"/>
          </p:cNvSpPr>
          <p:nvPr>
            <p:ph type="ftr" sz="quarter" idx="14"/>
          </p:nvPr>
        </p:nvSpPr>
        <p:spPr/>
        <p:txBody>
          <a:bodyPr/>
          <a:lstStyle/>
          <a:p>
            <a:r>
              <a:rPr lang="en-US"/>
              <a:t>Confidential – Sanoma</a:t>
            </a:r>
          </a:p>
        </p:txBody>
      </p:sp>
      <p:sp>
        <p:nvSpPr>
          <p:cNvPr id="5" name="Slide Number Placeholder 4">
            <a:extLst>
              <a:ext uri="{FF2B5EF4-FFF2-40B4-BE49-F238E27FC236}">
                <a16:creationId xmlns:a16="http://schemas.microsoft.com/office/drawing/2014/main" id="{3BC6B6DE-F393-4BDF-A0A5-89E15A8CFFA7}"/>
              </a:ext>
            </a:extLst>
          </p:cNvPr>
          <p:cNvSpPr>
            <a:spLocks noGrp="1"/>
          </p:cNvSpPr>
          <p:nvPr>
            <p:ph type="sldNum" sz="quarter" idx="15"/>
          </p:nvPr>
        </p:nvSpPr>
        <p:spPr/>
        <p:txBody>
          <a:bodyPr/>
          <a:lstStyle/>
          <a:p>
            <a:pPr defTabSz="892221"/>
            <a:fld id="{8BA1D61E-DCAC-4F3F-A9E2-B5195B305580}" type="slidenum">
              <a:rPr lang="en-US" smtClean="0">
                <a:solidFill>
                  <a:srgbClr val="999999"/>
                </a:solidFill>
              </a:rPr>
              <a:pPr defTabSz="892221"/>
              <a:t>‹nr.›</a:t>
            </a:fld>
            <a:endParaRPr lang="en-US">
              <a:solidFill>
                <a:srgbClr val="999999"/>
              </a:solidFill>
            </a:endParaRPr>
          </a:p>
        </p:txBody>
      </p:sp>
      <p:pic>
        <p:nvPicPr>
          <p:cNvPr id="8" name="Afbeelding 7">
            <a:extLst>
              <a:ext uri="{FF2B5EF4-FFF2-40B4-BE49-F238E27FC236}">
                <a16:creationId xmlns:a16="http://schemas.microsoft.com/office/drawing/2014/main" id="{5963E7B4-3B56-6C4E-B4F2-A7EB753188F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7600"/>
          <a:stretch/>
        </p:blipFill>
        <p:spPr>
          <a:xfrm>
            <a:off x="393193" y="0"/>
            <a:ext cx="11400312" cy="5925312"/>
          </a:xfrm>
          <a:prstGeom prst="rect">
            <a:avLst/>
          </a:prstGeom>
        </p:spPr>
      </p:pic>
    </p:spTree>
    <p:extLst>
      <p:ext uri="{BB962C8B-B14F-4D97-AF65-F5344CB8AC3E}">
        <p14:creationId xmlns:p14="http://schemas.microsoft.com/office/powerpoint/2010/main" val="186944693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D7788FB8-9D51-5F4C-8989-F944E0B81B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00"/>
          <a:stretch/>
        </p:blipFill>
        <p:spPr>
          <a:xfrm>
            <a:off x="338328" y="0"/>
            <a:ext cx="11521440" cy="5988268"/>
          </a:xfrm>
          <a:prstGeom prst="rect">
            <a:avLst/>
          </a:prstGeom>
        </p:spPr>
      </p:pic>
    </p:spTree>
    <p:extLst>
      <p:ext uri="{BB962C8B-B14F-4D97-AF65-F5344CB8AC3E}">
        <p14:creationId xmlns:p14="http://schemas.microsoft.com/office/powerpoint/2010/main" val="252196064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0059A1-0099-4B10-A5CF-27E515FB5E4A}" type="datetime3">
              <a:rPr lang="en-US" smtClean="0"/>
              <a:pPr/>
              <a:t>16 September 2024</a:t>
            </a:fld>
            <a:endParaRPr lang="fi-FI"/>
          </a:p>
        </p:txBody>
      </p:sp>
      <p:sp>
        <p:nvSpPr>
          <p:cNvPr id="6" name="Footer Placeholder 5"/>
          <p:cNvSpPr>
            <a:spLocks noGrp="1"/>
          </p:cNvSpPr>
          <p:nvPr>
            <p:ph type="ftr" sz="quarter" idx="11"/>
          </p:nvPr>
        </p:nvSpPr>
        <p:spPr/>
        <p:txBody>
          <a:bodyPr/>
          <a:lstStyle/>
          <a:p>
            <a:r>
              <a:rPr lang="fi-FI"/>
              <a:t>Presentation name</a:t>
            </a:r>
          </a:p>
        </p:txBody>
      </p:sp>
      <p:sp>
        <p:nvSpPr>
          <p:cNvPr id="7" name="Slide Number Placeholder 6"/>
          <p:cNvSpPr>
            <a:spLocks noGrp="1"/>
          </p:cNvSpPr>
          <p:nvPr>
            <p:ph type="sldNum" sz="quarter" idx="12"/>
          </p:nvPr>
        </p:nvSpPr>
        <p:spPr/>
        <p:txBody>
          <a:bodyPr/>
          <a:lstStyle/>
          <a:p>
            <a:fld id="{8BA1D61E-DCAC-4F3F-A9E2-B5195B305580}" type="slidenum">
              <a:rPr lang="fi-FI" smtClean="0"/>
              <a:pPr/>
              <a:t>‹nr.›</a:t>
            </a:fld>
            <a:endParaRPr lang="fi-FI"/>
          </a:p>
        </p:txBody>
      </p:sp>
      <p:pic>
        <p:nvPicPr>
          <p:cNvPr id="3" name="Afbeelding 2">
            <a:extLst>
              <a:ext uri="{FF2B5EF4-FFF2-40B4-BE49-F238E27FC236}">
                <a16:creationId xmlns:a16="http://schemas.microsoft.com/office/drawing/2014/main" id="{D1A7EF8B-FD38-3F4F-BFA8-5D034D717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909882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9DD3EC-E942-104E-95D8-45C4334B5408}"/>
              </a:ext>
            </a:extLst>
          </p:cNvPr>
          <p:cNvSpPr>
            <a:spLocks noGrp="1"/>
          </p:cNvSpPr>
          <p:nvPr>
            <p:ph type="dt" sz="half" idx="10"/>
          </p:nvPr>
        </p:nvSpPr>
        <p:spPr/>
        <p:txBody>
          <a:bodyPr/>
          <a:lstStyle/>
          <a:p>
            <a:pPr>
              <a:defRPr/>
            </a:pPr>
            <a:fld id="{71AA4D14-D34E-4D72-A7CD-6033A257731C}" type="datetimeFigureOut">
              <a:rPr lang="en-US" smtClean="0"/>
              <a:pPr>
                <a:defRPr/>
              </a:pPr>
              <a:t>9/16/2024</a:t>
            </a:fld>
            <a:endParaRPr lang="en-US"/>
          </a:p>
        </p:txBody>
      </p:sp>
      <p:sp>
        <p:nvSpPr>
          <p:cNvPr id="4" name="Footer Placeholder 3">
            <a:extLst>
              <a:ext uri="{FF2B5EF4-FFF2-40B4-BE49-F238E27FC236}">
                <a16:creationId xmlns:a16="http://schemas.microsoft.com/office/drawing/2014/main" id="{07B170BE-7EDC-954E-A780-3EAA42F3432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3BDBF32-9C8F-614A-A946-1010577000B8}"/>
              </a:ext>
            </a:extLst>
          </p:cNvPr>
          <p:cNvSpPr>
            <a:spLocks noGrp="1"/>
          </p:cNvSpPr>
          <p:nvPr>
            <p:ph type="sldNum" sz="quarter" idx="12"/>
          </p:nvPr>
        </p:nvSpPr>
        <p:spPr/>
        <p:txBody>
          <a:bodyPr/>
          <a:lstStyle/>
          <a:p>
            <a:pPr>
              <a:defRPr/>
            </a:pPr>
            <a:fld id="{15B9196E-6A56-4253-AD12-F10467EAFC8A}" type="slidenum">
              <a:rPr lang="en-US" smtClean="0"/>
              <a:pPr>
                <a:defRPr/>
              </a:pPr>
              <a:t>‹nr.›</a:t>
            </a:fld>
            <a:endParaRPr lang="en-US"/>
          </a:p>
        </p:txBody>
      </p:sp>
      <p:pic>
        <p:nvPicPr>
          <p:cNvPr id="6" name="Afbeelding 9">
            <a:extLst>
              <a:ext uri="{FF2B5EF4-FFF2-40B4-BE49-F238E27FC236}">
                <a16:creationId xmlns:a16="http://schemas.microsoft.com/office/drawing/2014/main" id="{E88056EB-20B6-8147-97A5-2C6E43B4A9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02CCE38C-002B-D041-8678-54352DD81D4C}"/>
              </a:ext>
            </a:extLst>
          </p:cNvPr>
          <p:cNvSpPr>
            <a:spLocks noGrp="1"/>
          </p:cNvSpPr>
          <p:nvPr>
            <p:ph type="title"/>
          </p:nvPr>
        </p:nvSpPr>
        <p:spPr>
          <a:xfrm>
            <a:off x="864785" y="825854"/>
            <a:ext cx="8937583" cy="850900"/>
          </a:xfrm>
        </p:spPr>
        <p:txBody>
          <a:bodyPr/>
          <a:lstStyle>
            <a:lvl1pPr>
              <a:defRPr>
                <a:solidFill>
                  <a:srgbClr val="74B728"/>
                </a:solidFill>
              </a:defRPr>
            </a:lvl1pPr>
          </a:lstStyle>
          <a:p>
            <a:r>
              <a:rPr lang="nl-NL"/>
              <a:t>Klik om de stijl te bewerken</a:t>
            </a:r>
            <a:endParaRPr lang="en-US"/>
          </a:p>
        </p:txBody>
      </p:sp>
      <p:sp>
        <p:nvSpPr>
          <p:cNvPr id="8" name="Tijdelijke aanduiding voor inhoud 2">
            <a:extLst>
              <a:ext uri="{FF2B5EF4-FFF2-40B4-BE49-F238E27FC236}">
                <a16:creationId xmlns:a16="http://schemas.microsoft.com/office/drawing/2014/main" id="{99C308BA-0277-4141-8635-14BB46919D3D}"/>
              </a:ext>
            </a:extLst>
          </p:cNvPr>
          <p:cNvSpPr>
            <a:spLocks noGrp="1"/>
          </p:cNvSpPr>
          <p:nvPr>
            <p:ph idx="1" hasCustomPrompt="1"/>
          </p:nvPr>
        </p:nvSpPr>
        <p:spPr>
          <a:xfrm>
            <a:off x="864785" y="1819629"/>
            <a:ext cx="10345759" cy="389563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76056921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Afbeelding 10">
            <a:extLst>
              <a:ext uri="{FF2B5EF4-FFF2-40B4-BE49-F238E27FC236}">
                <a16:creationId xmlns:a16="http://schemas.microsoft.com/office/drawing/2014/main" id="{99A60564-F782-054B-A40D-806B621B6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7B60F9CC-6FAA-6A45-8AC6-4DFA8420D402}"/>
              </a:ext>
            </a:extLst>
          </p:cNvPr>
          <p:cNvSpPr>
            <a:spLocks noGrp="1"/>
          </p:cNvSpPr>
          <p:nvPr>
            <p:ph type="title"/>
          </p:nvPr>
        </p:nvSpPr>
        <p:spPr>
          <a:xfrm>
            <a:off x="864785" y="834998"/>
            <a:ext cx="9495367" cy="850900"/>
          </a:xfrm>
        </p:spPr>
        <p:txBody>
          <a:bodyPr/>
          <a:lstStyle>
            <a:lvl1pPr>
              <a:defRPr>
                <a:solidFill>
                  <a:srgbClr val="019BB4"/>
                </a:solidFill>
              </a:defRPr>
            </a:lvl1pPr>
          </a:lstStyle>
          <a:p>
            <a:r>
              <a:rPr lang="nl-NL"/>
              <a:t>Klik om de stijl te bewerken</a:t>
            </a:r>
            <a:endParaRPr lang="en-US"/>
          </a:p>
        </p:txBody>
      </p:sp>
      <p:sp>
        <p:nvSpPr>
          <p:cNvPr id="10" name="Tijdelijke aanduiding voor inhoud 2">
            <a:extLst>
              <a:ext uri="{FF2B5EF4-FFF2-40B4-BE49-F238E27FC236}">
                <a16:creationId xmlns:a16="http://schemas.microsoft.com/office/drawing/2014/main" id="{ADE460B1-BF2F-BC4D-94A9-21AB528BA79B}"/>
              </a:ext>
            </a:extLst>
          </p:cNvPr>
          <p:cNvSpPr>
            <a:spLocks noGrp="1"/>
          </p:cNvSpPr>
          <p:nvPr>
            <p:ph idx="1" hasCustomPrompt="1"/>
          </p:nvPr>
        </p:nvSpPr>
        <p:spPr>
          <a:xfrm>
            <a:off x="864785" y="1819629"/>
            <a:ext cx="10912687" cy="389563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417985224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sp>
        <p:nvSpPr>
          <p:cNvPr id="20" name="Tekstvak 7">
            <a:extLst>
              <a:ext uri="{FF2B5EF4-FFF2-40B4-BE49-F238E27FC236}">
                <a16:creationId xmlns:a16="http://schemas.microsoft.com/office/drawing/2014/main" id="{546B1AF5-9F6F-8245-8365-8445E739E7F3}"/>
              </a:ext>
            </a:extLst>
          </p:cNvPr>
          <p:cNvSpPr txBox="1"/>
          <p:nvPr userDrawn="1"/>
        </p:nvSpPr>
        <p:spPr>
          <a:xfrm>
            <a:off x="-3217330" y="2"/>
            <a:ext cx="3073400" cy="1277401"/>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5" name="Picture 2" descr="C:\Users\Studio-Max PC\Desktop\LOGO_MALMBERG-Sanoma_CMYK-A4-A3.png">
            <a:extLst>
              <a:ext uri="{FF2B5EF4-FFF2-40B4-BE49-F238E27FC236}">
                <a16:creationId xmlns:a16="http://schemas.microsoft.com/office/drawing/2014/main" id="{F653ED8E-BE97-5C4E-B52A-8BC2E6E3E40B}"/>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1BFC03F2-AFD3-5949-BDC3-052E14C797CF}"/>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44473B8A-B18E-144D-B49B-AA20BCE3AE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01"/>
          <a:stretch/>
        </p:blipFill>
        <p:spPr>
          <a:xfrm>
            <a:off x="336415" y="0"/>
            <a:ext cx="11519170" cy="6025896"/>
          </a:xfrm>
          <a:prstGeom prst="rect">
            <a:avLst/>
          </a:prstGeom>
        </p:spPr>
      </p:pic>
    </p:spTree>
    <p:extLst>
      <p:ext uri="{BB962C8B-B14F-4D97-AF65-F5344CB8AC3E}">
        <p14:creationId xmlns:p14="http://schemas.microsoft.com/office/powerpoint/2010/main" val="273802142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D8F15D-0248-9C48-91D9-664AA4FC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DDB58098-EEB3-F641-8A31-5D4474B95797}"/>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veranderen.</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337573997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eldia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068EA6-07F8-1643-9471-2D79DA997E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a:t>
            </a:r>
            <a:r>
              <a:rPr lang="nl-NL" sz="886" err="1">
                <a:latin typeface="+mn-lt"/>
                <a:cs typeface="+mn-cs"/>
              </a:rPr>
              <a:t>verandern</a:t>
            </a:r>
            <a:r>
              <a:rPr lang="nl-NL" sz="886">
                <a:latin typeface="+mn-lt"/>
                <a:cs typeface="+mn-cs"/>
              </a:rPr>
              <a:t>.</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220567868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2910A4-D505-C043-A8CF-67DA31EC3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6"/>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5"/>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49955" indent="0">
              <a:buFontTx/>
              <a:buNone/>
              <a:defRPr>
                <a:solidFill>
                  <a:schemeClr val="bg1"/>
                </a:solidFill>
              </a:defRPr>
            </a:lvl2pPr>
            <a:lvl3pPr marL="899911" indent="0">
              <a:buFontTx/>
              <a:buNone/>
              <a:defRPr>
                <a:solidFill>
                  <a:schemeClr val="bg1"/>
                </a:solidFill>
              </a:defRPr>
            </a:lvl3pPr>
            <a:lvl4pPr marL="1349865" indent="0">
              <a:buFontTx/>
              <a:buNone/>
              <a:defRPr>
                <a:solidFill>
                  <a:schemeClr val="bg1"/>
                </a:solidFill>
              </a:defRPr>
            </a:lvl4pPr>
            <a:lvl5pPr marL="179981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4"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70"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0"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a:t>
            </a:r>
            <a:r>
              <a:rPr lang="nl-NL" sz="886" err="1">
                <a:latin typeface="+mn-lt"/>
                <a:cs typeface="+mn-cs"/>
              </a:rPr>
              <a:t>verandern</a:t>
            </a:r>
            <a:r>
              <a:rPr lang="nl-NL" sz="886">
                <a:latin typeface="+mn-lt"/>
                <a:cs typeface="+mn-cs"/>
              </a:rPr>
              <a:t>.</a:t>
            </a:r>
          </a:p>
          <a:p>
            <a:pPr marL="168732" indent="-168732"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42349795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B432F-2CFF-16BF-75B6-FA6D90E0857F}"/>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6835D7D1-1D7D-56CA-2F44-EFEEDD9028F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a:extLst>
              <a:ext uri="{FF2B5EF4-FFF2-40B4-BE49-F238E27FC236}">
                <a16:creationId xmlns:a16="http://schemas.microsoft.com/office/drawing/2014/main" id="{6D5E3DFD-91AB-5CB2-D182-4D4F223BF0F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a:extLst>
              <a:ext uri="{FF2B5EF4-FFF2-40B4-BE49-F238E27FC236}">
                <a16:creationId xmlns:a16="http://schemas.microsoft.com/office/drawing/2014/main" id="{CDC08D84-9C75-0A6D-6D3B-5733DE29F972}"/>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6" name="Tijdelijke aanduiding voor voettekst 5">
            <a:extLst>
              <a:ext uri="{FF2B5EF4-FFF2-40B4-BE49-F238E27FC236}">
                <a16:creationId xmlns:a16="http://schemas.microsoft.com/office/drawing/2014/main" id="{4CC0C14E-2D4D-9AD3-D992-312F17EB79D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45145FA9-B2B5-3DD8-28F2-916904F736D2}"/>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242840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846242F-0592-4249-9D97-F03063A3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7" y="825856"/>
            <a:ext cx="8937583" cy="850900"/>
          </a:xfrm>
        </p:spPr>
        <p:txBody>
          <a:bodyPr/>
          <a:lstStyle>
            <a:lvl1pPr>
              <a:defRPr>
                <a:solidFill>
                  <a:srgbClr val="74B728"/>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7" y="1819631"/>
            <a:ext cx="10345759" cy="3895635"/>
          </a:xfrm>
        </p:spPr>
        <p:txBody>
          <a:bodyPr/>
          <a:lstStyle>
            <a:lvl1pPr>
              <a:buClr>
                <a:srgbClr val="6CB744"/>
              </a:buClr>
              <a:defRPr sz="2000"/>
            </a:lvl1pPr>
            <a:lvl2pPr>
              <a:buClr>
                <a:srgbClr val="6CB744"/>
              </a:buClr>
              <a:defRPr sz="2000"/>
            </a:lvl2pPr>
            <a:lvl3pPr>
              <a:buClr>
                <a:srgbClr val="6CB744"/>
              </a:buClr>
              <a:defRPr sz="2000"/>
            </a:lvl3pPr>
            <a:lvl4pPr>
              <a:buClr>
                <a:srgbClr val="6CB744"/>
              </a:buClr>
              <a:defRPr sz="2000"/>
            </a:lvl4pPr>
            <a:lvl5pPr>
              <a:buClr>
                <a:srgbClr val="6CB744"/>
              </a:buCl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34400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C690D23-0E7A-344F-A9EA-7CA1CBA3F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35000"/>
            <a:ext cx="9495367" cy="850900"/>
          </a:xfrm>
        </p:spPr>
        <p:txBody>
          <a:bodyPr/>
          <a:lstStyle>
            <a:lvl1pPr>
              <a:defRPr>
                <a:solidFill>
                  <a:srgbClr val="019BB4"/>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7" y="1819631"/>
            <a:ext cx="10912687" cy="3895635"/>
          </a:xfrm>
        </p:spPr>
        <p:txBody>
          <a:bodyPr/>
          <a:lstStyle>
            <a:lvl1pPr>
              <a:buClr>
                <a:srgbClr val="00A1AB"/>
              </a:buClr>
              <a:defRPr sz="2000"/>
            </a:lvl1pPr>
            <a:lvl2pPr>
              <a:buClr>
                <a:srgbClr val="00A1AB"/>
              </a:buClr>
              <a:defRPr sz="2000"/>
            </a:lvl2pPr>
            <a:lvl3pPr>
              <a:buClr>
                <a:srgbClr val="00A1AB"/>
              </a:buClr>
              <a:defRPr sz="2000"/>
            </a:lvl3pPr>
            <a:lvl4pPr>
              <a:buClr>
                <a:srgbClr val="00A1AB"/>
              </a:buClr>
              <a:defRPr sz="2000"/>
            </a:lvl4pPr>
            <a:lvl5pPr>
              <a:buClr>
                <a:srgbClr val="00A1AB"/>
              </a:buCl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2" descr="C:\Users\Studio-Max PC\Desktop\LOGO_MALMBERG-Sanoma_CMYK-A4-A3.png">
            <a:extLst>
              <a:ext uri="{FF2B5EF4-FFF2-40B4-BE49-F238E27FC236}">
                <a16:creationId xmlns:a16="http://schemas.microsoft.com/office/drawing/2014/main" id="{1B132C0C-EC85-D447-93D8-98D89C76ED8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EC46EDE7-0E0D-6946-8727-E6FF88134C33}"/>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2136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Titeldia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7F8B1-F26E-0946-A552-D0B50FEF94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65113"/>
            <a:ext cx="12192000" cy="6858000"/>
          </a:xfrm>
          <a:prstGeom prst="rect">
            <a:avLst/>
          </a:prstGeom>
        </p:spPr>
      </p:pic>
      <p:sp>
        <p:nvSpPr>
          <p:cNvPr id="20" name="Tekstvak 7">
            <a:extLst>
              <a:ext uri="{FF2B5EF4-FFF2-40B4-BE49-F238E27FC236}">
                <a16:creationId xmlns:a16="http://schemas.microsoft.com/office/drawing/2014/main" id="{546B1AF5-9F6F-8245-8365-8445E739E7F3}"/>
              </a:ext>
            </a:extLst>
          </p:cNvPr>
          <p:cNvSpPr txBox="1"/>
          <p:nvPr userDrawn="1"/>
        </p:nvSpPr>
        <p:spPr>
          <a:xfrm>
            <a:off x="-3217332" y="0"/>
            <a:ext cx="3073400" cy="1277401"/>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5" name="Picture 2" descr="C:\Users\Studio-Max PC\Desktop\LOGO_MALMBERG-Sanoma_CMYK-A4-A3.png">
            <a:extLst>
              <a:ext uri="{FF2B5EF4-FFF2-40B4-BE49-F238E27FC236}">
                <a16:creationId xmlns:a16="http://schemas.microsoft.com/office/drawing/2014/main" id="{F653ED8E-BE97-5C4E-B52A-8BC2E6E3E40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Rechte verbindingslijn 15">
            <a:extLst>
              <a:ext uri="{FF2B5EF4-FFF2-40B4-BE49-F238E27FC236}">
                <a16:creationId xmlns:a16="http://schemas.microsoft.com/office/drawing/2014/main" id="{1BFC03F2-AFD3-5949-BDC3-052E14C797CF}"/>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4860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D8F15D-0248-9C48-91D9-664AA4FC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DDB58098-EEB3-F641-8A31-5D4474B95797}"/>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veranderen.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99057412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6_Titeldia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3068EA6-07F8-1643-9471-2D79DA997E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564335593"/>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eldia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2910A4-D505-C043-A8CF-67DA31EC3C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093"/>
          <a:stretch/>
        </p:blipFill>
        <p:spPr>
          <a:xfrm>
            <a:off x="0" y="0"/>
            <a:ext cx="12192000" cy="6165850"/>
          </a:xfrm>
          <a:prstGeom prst="rect">
            <a:avLst/>
          </a:prstGeom>
        </p:spPr>
      </p:pic>
      <p:sp>
        <p:nvSpPr>
          <p:cNvPr id="21" name="Tijdelijke aanduiding voor tekst 14">
            <a:extLst>
              <a:ext uri="{FF2B5EF4-FFF2-40B4-BE49-F238E27FC236}">
                <a16:creationId xmlns:a16="http://schemas.microsoft.com/office/drawing/2014/main" id="{464209C8-B90C-BC4D-9925-3A8ECF0C45A5}"/>
              </a:ext>
            </a:extLst>
          </p:cNvPr>
          <p:cNvSpPr>
            <a:spLocks noGrp="1"/>
          </p:cNvSpPr>
          <p:nvPr>
            <p:ph type="body" sz="quarter" idx="13" hasCustomPrompt="1"/>
          </p:nvPr>
        </p:nvSpPr>
        <p:spPr>
          <a:xfrm>
            <a:off x="431802" y="3675304"/>
            <a:ext cx="3831492"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2" name="Tijdelijke aanduiding voor tekst 14">
            <a:extLst>
              <a:ext uri="{FF2B5EF4-FFF2-40B4-BE49-F238E27FC236}">
                <a16:creationId xmlns:a16="http://schemas.microsoft.com/office/drawing/2014/main" id="{1902C448-9FAE-4C4E-933A-E2A1CA4A62E9}"/>
              </a:ext>
            </a:extLst>
          </p:cNvPr>
          <p:cNvSpPr>
            <a:spLocks noGrp="1"/>
          </p:cNvSpPr>
          <p:nvPr>
            <p:ph type="body" sz="quarter" idx="14" hasCustomPrompt="1"/>
          </p:nvPr>
        </p:nvSpPr>
        <p:spPr>
          <a:xfrm>
            <a:off x="1809013" y="4467393"/>
            <a:ext cx="3876116" cy="648072"/>
          </a:xfrm>
          <a:solidFill>
            <a:srgbClr val="FFC000"/>
          </a:solidFill>
        </p:spPr>
        <p:txBody>
          <a:bodyPr wrap="none" anchor="ctr">
            <a:noAutofit/>
          </a:bodyPr>
          <a:lstStyle>
            <a:lvl1pPr marL="0" indent="0">
              <a:buFontTx/>
              <a:buNone/>
              <a:defRPr sz="3200" b="1" i="1" u="none">
                <a:solidFill>
                  <a:schemeClr val="bg1"/>
                </a:solidFill>
              </a:defRPr>
            </a:lvl1pPr>
            <a:lvl2pPr marL="450009" indent="0">
              <a:buFontTx/>
              <a:buNone/>
              <a:defRPr>
                <a:solidFill>
                  <a:schemeClr val="bg1"/>
                </a:solidFill>
              </a:defRPr>
            </a:lvl2pPr>
            <a:lvl3pPr marL="900020" indent="0">
              <a:buFontTx/>
              <a:buNone/>
              <a:defRPr>
                <a:solidFill>
                  <a:schemeClr val="bg1"/>
                </a:solidFill>
              </a:defRPr>
            </a:lvl3pPr>
            <a:lvl4pPr marL="1350029" indent="0">
              <a:buFontTx/>
              <a:buNone/>
              <a:defRPr>
                <a:solidFill>
                  <a:schemeClr val="bg1"/>
                </a:solidFill>
              </a:defRPr>
            </a:lvl4pPr>
            <a:lvl5pPr marL="1800038" indent="0">
              <a:buFontTx/>
              <a:buNone/>
              <a:defRPr>
                <a:solidFill>
                  <a:schemeClr val="bg1"/>
                </a:solidFill>
              </a:defRPr>
            </a:lvl5pPr>
          </a:lstStyle>
          <a:p>
            <a:pPr lvl="0"/>
            <a:r>
              <a:rPr lang="nl-NL"/>
              <a:t>Hier de tekst</a:t>
            </a:r>
          </a:p>
        </p:txBody>
      </p:sp>
      <p:sp>
        <p:nvSpPr>
          <p:cNvPr id="23" name="Tijdelijke aanduiding voor datum 3">
            <a:extLst>
              <a:ext uri="{FF2B5EF4-FFF2-40B4-BE49-F238E27FC236}">
                <a16:creationId xmlns:a16="http://schemas.microsoft.com/office/drawing/2014/main" id="{9C7FE4ED-ABEF-8842-98C6-EDFC36A9A821}"/>
              </a:ext>
            </a:extLst>
          </p:cNvPr>
          <p:cNvSpPr>
            <a:spLocks noGrp="1"/>
          </p:cNvSpPr>
          <p:nvPr>
            <p:ph type="dt" sz="half" idx="15"/>
          </p:nvPr>
        </p:nvSpPr>
        <p:spPr>
          <a:xfrm>
            <a:off x="8591552" y="6592887"/>
            <a:ext cx="2844800" cy="212726"/>
          </a:xfrm>
        </p:spPr>
        <p:txBody>
          <a:bodyPr/>
          <a:lstStyle>
            <a:lvl1pPr>
              <a:defRPr/>
            </a:lvl1pPr>
          </a:lstStyle>
          <a:p>
            <a:pPr>
              <a:defRPr/>
            </a:pPr>
            <a:fld id="{B481D4EE-1408-4797-8A08-339D08196698}" type="datetimeFigureOut">
              <a:rPr lang="en-US"/>
              <a:pPr>
                <a:defRPr/>
              </a:pPr>
              <a:t>9/16/2024</a:t>
            </a:fld>
            <a:endParaRPr lang="en-US"/>
          </a:p>
        </p:txBody>
      </p:sp>
      <p:sp>
        <p:nvSpPr>
          <p:cNvPr id="24" name="Tijdelijke aanduiding voor voettekst 4">
            <a:extLst>
              <a:ext uri="{FF2B5EF4-FFF2-40B4-BE49-F238E27FC236}">
                <a16:creationId xmlns:a16="http://schemas.microsoft.com/office/drawing/2014/main" id="{E123FAC7-8AED-E940-8FE5-884D5032984A}"/>
              </a:ext>
            </a:extLst>
          </p:cNvPr>
          <p:cNvSpPr>
            <a:spLocks noGrp="1"/>
          </p:cNvSpPr>
          <p:nvPr>
            <p:ph type="ftr" sz="quarter" idx="16"/>
          </p:nvPr>
        </p:nvSpPr>
        <p:spPr>
          <a:xfrm>
            <a:off x="3862917" y="6592887"/>
            <a:ext cx="3860801" cy="212726"/>
          </a:xfrm>
        </p:spPr>
        <p:txBody>
          <a:bodyPr/>
          <a:lstStyle>
            <a:lvl1pPr>
              <a:defRPr/>
            </a:lvl1pPr>
          </a:lstStyle>
          <a:p>
            <a:pPr>
              <a:defRPr/>
            </a:pPr>
            <a:endParaRPr lang="en-US"/>
          </a:p>
        </p:txBody>
      </p:sp>
      <p:sp>
        <p:nvSpPr>
          <p:cNvPr id="25" name="Tijdelijke aanduiding voor dianummer 5">
            <a:extLst>
              <a:ext uri="{FF2B5EF4-FFF2-40B4-BE49-F238E27FC236}">
                <a16:creationId xmlns:a16="http://schemas.microsoft.com/office/drawing/2014/main" id="{40B6EEE4-2816-9947-BFCA-9D8534C5EFE2}"/>
              </a:ext>
            </a:extLst>
          </p:cNvPr>
          <p:cNvSpPr>
            <a:spLocks noGrp="1"/>
          </p:cNvSpPr>
          <p:nvPr>
            <p:ph type="sldNum" sz="quarter" idx="17"/>
          </p:nvPr>
        </p:nvSpPr>
        <p:spPr>
          <a:xfrm>
            <a:off x="9203268" y="6592887"/>
            <a:ext cx="2844800" cy="212726"/>
          </a:xfrm>
        </p:spPr>
        <p:txBody>
          <a:bodyPr/>
          <a:lstStyle>
            <a:lvl1pPr>
              <a:defRPr/>
            </a:lvl1pPr>
          </a:lstStyle>
          <a:p>
            <a:pPr>
              <a:defRPr/>
            </a:pPr>
            <a:fld id="{0FC7EA6C-A93A-4E5D-89BE-DA32A1868F1B}" type="slidenum">
              <a:rPr lang="en-US"/>
              <a:pPr>
                <a:defRPr/>
              </a:pPr>
              <a:t>‹nr.›</a:t>
            </a:fld>
            <a:endParaRPr lang="en-US"/>
          </a:p>
        </p:txBody>
      </p:sp>
      <p:pic>
        <p:nvPicPr>
          <p:cNvPr id="13" name="Picture 2" descr="C:\Users\Studio-Max PC\Desktop\LOGO_MALMBERG-Sanoma_CMYK-A4-A3.png">
            <a:extLst>
              <a:ext uri="{FF2B5EF4-FFF2-40B4-BE49-F238E27FC236}">
                <a16:creationId xmlns:a16="http://schemas.microsoft.com/office/drawing/2014/main" id="{9AF5C7C9-FA3E-374E-B32B-6CD14E3B22A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07B85118-D98C-9B4E-AA2F-A3B5B0158C96}"/>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
        <p:nvSpPr>
          <p:cNvPr id="11" name="Tekstvak 7">
            <a:extLst>
              <a:ext uri="{FF2B5EF4-FFF2-40B4-BE49-F238E27FC236}">
                <a16:creationId xmlns:a16="http://schemas.microsoft.com/office/drawing/2014/main" id="{6A41FB24-0BC2-C74A-B56A-B0FE7B402EF2}"/>
              </a:ext>
            </a:extLst>
          </p:cNvPr>
          <p:cNvSpPr txBox="1"/>
          <p:nvPr userDrawn="1"/>
        </p:nvSpPr>
        <p:spPr>
          <a:xfrm>
            <a:off x="-3217332" y="0"/>
            <a:ext cx="3073400" cy="1550040"/>
          </a:xfrm>
          <a:prstGeom prst="rect">
            <a:avLst/>
          </a:prstGeom>
          <a:solidFill>
            <a:schemeClr val="bg1"/>
          </a:solidFill>
        </p:spPr>
        <p:txBody>
          <a:bodyPr>
            <a:spAutoFit/>
          </a:bodyPr>
          <a:lstStyle/>
          <a:p>
            <a:pPr fontAlgn="auto">
              <a:spcBef>
                <a:spcPts val="590"/>
              </a:spcBef>
              <a:spcAft>
                <a:spcPts val="0"/>
              </a:spcAft>
              <a:defRPr/>
            </a:pPr>
            <a:r>
              <a:rPr lang="nl-NL" sz="886" b="1">
                <a:latin typeface="+mn-lt"/>
                <a:cs typeface="+mn-cs"/>
              </a:rPr>
              <a:t>Instructie                                 Opmaak PowerPoint: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Openingspagina is zonder tekst. </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groen voor taal. Tekstkader staat op vaste plek. De balkjes moeten verspringen zoals in voorbeeld. Lengte van balkjes mogen wel verandern.</a:t>
            </a:r>
          </a:p>
          <a:p>
            <a:pPr marL="168753" indent="-168753" fontAlgn="auto">
              <a:spcBef>
                <a:spcPts val="590"/>
              </a:spcBef>
              <a:spcAft>
                <a:spcPts val="0"/>
              </a:spcAft>
              <a:buFont typeface="Arial" panose="020B0604020202020204" pitchFamily="34" charset="0"/>
              <a:buChar char="•"/>
              <a:defRPr/>
            </a:pPr>
            <a:r>
              <a:rPr lang="nl-NL" sz="886">
                <a:latin typeface="+mn-lt"/>
                <a:cs typeface="+mn-cs"/>
              </a:rPr>
              <a:t>Onderwerp pagina aqua voor spelling. Tekstkader staat op vaste plek</a:t>
            </a:r>
          </a:p>
        </p:txBody>
      </p:sp>
    </p:spTree>
    <p:extLst>
      <p:ext uri="{BB962C8B-B14F-4D97-AF65-F5344CB8AC3E}">
        <p14:creationId xmlns:p14="http://schemas.microsoft.com/office/powerpoint/2010/main" val="313956699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846242F-0592-4249-9D97-F03063A3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25854"/>
            <a:ext cx="8937583" cy="850900"/>
          </a:xfrm>
        </p:spPr>
        <p:txBody>
          <a:bodyPr/>
          <a:lstStyle>
            <a:lvl1pPr>
              <a:defRPr>
                <a:solidFill>
                  <a:srgbClr val="74B728"/>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345759" cy="389563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60722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C690D23-0E7A-344F-A9EA-7CA1CBA3FB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34998"/>
            <a:ext cx="9495367" cy="850900"/>
          </a:xfrm>
        </p:spPr>
        <p:txBody>
          <a:bodyPr/>
          <a:lstStyle>
            <a:lvl1pPr>
              <a:defRPr>
                <a:solidFill>
                  <a:srgbClr val="019BB4"/>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912687" cy="389563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9" name="Picture 2" descr="C:\Users\Studio-Max PC\Desktop\LOGO_MALMBERG-Sanoma_CMYK-A4-A3.png">
            <a:extLst>
              <a:ext uri="{FF2B5EF4-FFF2-40B4-BE49-F238E27FC236}">
                <a16:creationId xmlns:a16="http://schemas.microsoft.com/office/drawing/2014/main" id="{1B132C0C-EC85-D447-93D8-98D89C76ED8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EC46EDE7-0E0D-6946-8727-E6FF88134C33}"/>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77165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2803F97-1EE7-014A-8EC5-C3C5CF9505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64785" y="825854"/>
            <a:ext cx="8937583" cy="850900"/>
          </a:xfrm>
        </p:spPr>
        <p:txBody>
          <a:bodyPr/>
          <a:lstStyle>
            <a:lvl1pPr>
              <a:defRPr>
                <a:solidFill>
                  <a:srgbClr val="C91157"/>
                </a:solidFill>
              </a:defRPr>
            </a:lvl1pPr>
          </a:lstStyle>
          <a:p>
            <a:r>
              <a:rPr lang="nl-NL"/>
              <a:t>Klik om de stijl te bewerken</a:t>
            </a:r>
            <a:endParaRPr lang="en-US"/>
          </a:p>
        </p:txBody>
      </p:sp>
      <p:sp>
        <p:nvSpPr>
          <p:cNvPr id="3" name="Tijdelijke aanduiding voor inhoud 2"/>
          <p:cNvSpPr>
            <a:spLocks noGrp="1"/>
          </p:cNvSpPr>
          <p:nvPr>
            <p:ph idx="1" hasCustomPrompt="1"/>
          </p:nvPr>
        </p:nvSpPr>
        <p:spPr>
          <a:xfrm>
            <a:off x="864785" y="1819629"/>
            <a:ext cx="10345759" cy="3895635"/>
          </a:xfrm>
        </p:spPr>
        <p:txBody>
          <a:bodyPr/>
          <a:lstStyle>
            <a:lvl1pPr>
              <a:buClr>
                <a:srgbClr val="C91157"/>
              </a:buClr>
              <a:defRPr/>
            </a:lvl1pPr>
            <a:lvl2pPr>
              <a:buClr>
                <a:srgbClr val="C91157"/>
              </a:buClr>
              <a:defRPr/>
            </a:lvl2pPr>
            <a:lvl3pPr>
              <a:buClr>
                <a:srgbClr val="C91157"/>
              </a:buClr>
              <a:defRPr/>
            </a:lvl3pPr>
            <a:lvl4pPr>
              <a:buClr>
                <a:srgbClr val="C91157"/>
              </a:buClr>
              <a:defRPr/>
            </a:lvl4pPr>
            <a:lvl5pPr>
              <a:buClr>
                <a:srgbClr val="C91157"/>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lvl1pPr>
              <a:defRPr/>
            </a:lvl1pPr>
          </a:lstStyle>
          <a:p>
            <a:pPr>
              <a:defRPr/>
            </a:pPr>
            <a:fld id="{01863F34-F99E-4D49-A3D8-4BBFFA9AF723}" type="datetimeFigureOut">
              <a:rPr lang="en-US"/>
              <a:pPr>
                <a:defRPr/>
              </a:pPr>
              <a:t>9/16/2024</a:t>
            </a:fld>
            <a:endParaRPr lang="en-US"/>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580730B8-A467-40A3-88B6-9FEF759DCAC2}" type="slidenum">
              <a:rPr lang="en-US"/>
              <a:pPr>
                <a:defRPr/>
              </a:pPr>
              <a:t>‹nr.›</a:t>
            </a:fld>
            <a:endParaRPr lang="en-US"/>
          </a:p>
        </p:txBody>
      </p:sp>
      <p:pic>
        <p:nvPicPr>
          <p:cNvPr id="8" name="Picture 2" descr="C:\Users\Studio-Max PC\Desktop\LOGO_MALMBERG-Sanoma_CMYK-A4-A3.png">
            <a:extLst>
              <a:ext uri="{FF2B5EF4-FFF2-40B4-BE49-F238E27FC236}">
                <a16:creationId xmlns:a16="http://schemas.microsoft.com/office/drawing/2014/main" id="{FAE52815-4ACF-3045-BC82-251D0C9FF7F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9">
            <a:extLst>
              <a:ext uri="{FF2B5EF4-FFF2-40B4-BE49-F238E27FC236}">
                <a16:creationId xmlns:a16="http://schemas.microsoft.com/office/drawing/2014/main" id="{D9582596-941A-584B-8662-AB35A0C57B1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84407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3885F0E-E2F3-48F4-A959-25CF43114402}"/>
              </a:ext>
            </a:extLst>
          </p:cNvPr>
          <p:cNvGraphicFramePr>
            <a:graphicFrameLocks noChangeAspect="1"/>
          </p:cNvGraphicFramePr>
          <p:nvPr userDrawn="1">
            <p:custDataLst>
              <p:tags r:id="rId1"/>
            </p:custDataLst>
          </p:nvPr>
        </p:nvGraphicFramePr>
        <p:xfrm>
          <a:off x="1600" y="1576"/>
          <a:ext cx="1601" cy="1576"/>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83885F0E-E2F3-48F4-A959-25CF43114402}"/>
                          </a:ext>
                        </a:extLst>
                      </p:cNvPr>
                      <p:cNvPicPr/>
                      <p:nvPr/>
                    </p:nvPicPr>
                    <p:blipFill>
                      <a:blip r:embed="rId5"/>
                      <a:stretch>
                        <a:fillRect/>
                      </a:stretch>
                    </p:blipFill>
                    <p:spPr>
                      <a:xfrm>
                        <a:off x="1600" y="1576"/>
                        <a:ext cx="1601" cy="15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58A4339-649B-4887-BA22-6501B1AB49A9}"/>
              </a:ext>
            </a:extLst>
          </p:cNvPr>
          <p:cNvSpPr/>
          <p:nvPr userDrawn="1">
            <p:custDataLst>
              <p:tags r:id="rId2"/>
            </p:custDataLst>
          </p:nvPr>
        </p:nvSpPr>
        <p:spPr>
          <a:xfrm>
            <a:off x="2" y="0"/>
            <a:ext cx="159979" cy="157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5000"/>
              </a:lnSpc>
              <a:spcBef>
                <a:spcPct val="0"/>
              </a:spcBef>
              <a:spcAft>
                <a:spcPct val="0"/>
              </a:spcAft>
            </a:pPr>
            <a:endParaRPr lang="en-US" sz="2930" b="1" i="0" baseline="0">
              <a:latin typeface="Arial" panose="020B0604020202020204" pitchFamily="34" charset="0"/>
              <a:ea typeface="+mj-ea"/>
              <a:cs typeface="+mj-cs"/>
              <a:sym typeface="Arial" panose="020B0604020202020204" pitchFamily="34" charset="0"/>
            </a:endParaRPr>
          </a:p>
        </p:txBody>
      </p:sp>
      <p:sp>
        <p:nvSpPr>
          <p:cNvPr id="4" name="Footer Placeholder 3">
            <a:extLst>
              <a:ext uri="{FF2B5EF4-FFF2-40B4-BE49-F238E27FC236}">
                <a16:creationId xmlns:a16="http://schemas.microsoft.com/office/drawing/2014/main" id="{A6458687-7258-4D75-8CA3-6033AFC9F7DB}"/>
              </a:ext>
            </a:extLst>
          </p:cNvPr>
          <p:cNvSpPr>
            <a:spLocks noGrp="1"/>
          </p:cNvSpPr>
          <p:nvPr>
            <p:ph type="ftr" sz="quarter" idx="14"/>
          </p:nvPr>
        </p:nvSpPr>
        <p:spPr/>
        <p:txBody>
          <a:bodyPr/>
          <a:lstStyle/>
          <a:p>
            <a:r>
              <a:rPr lang="en-US"/>
              <a:t>Confidential – Sanoma</a:t>
            </a:r>
          </a:p>
        </p:txBody>
      </p:sp>
      <p:sp>
        <p:nvSpPr>
          <p:cNvPr id="5" name="Slide Number Placeholder 4">
            <a:extLst>
              <a:ext uri="{FF2B5EF4-FFF2-40B4-BE49-F238E27FC236}">
                <a16:creationId xmlns:a16="http://schemas.microsoft.com/office/drawing/2014/main" id="{3BC6B6DE-F393-4BDF-A0A5-89E15A8CFFA7}"/>
              </a:ext>
            </a:extLst>
          </p:cNvPr>
          <p:cNvSpPr>
            <a:spLocks noGrp="1"/>
          </p:cNvSpPr>
          <p:nvPr>
            <p:ph type="sldNum" sz="quarter" idx="15"/>
          </p:nvPr>
        </p:nvSpPr>
        <p:spPr/>
        <p:txBody>
          <a:bodyPr/>
          <a:lstStyle/>
          <a:p>
            <a:pPr defTabSz="892221"/>
            <a:fld id="{8BA1D61E-DCAC-4F3F-A9E2-B5195B305580}" type="slidenum">
              <a:rPr lang="en-US" smtClean="0">
                <a:solidFill>
                  <a:srgbClr val="999999"/>
                </a:solidFill>
              </a:rPr>
              <a:pPr defTabSz="892221"/>
              <a:t>‹nr.›</a:t>
            </a:fld>
            <a:endParaRPr lang="en-US">
              <a:solidFill>
                <a:srgbClr val="999999"/>
              </a:solidFill>
            </a:endParaRPr>
          </a:p>
        </p:txBody>
      </p:sp>
      <p:pic>
        <p:nvPicPr>
          <p:cNvPr id="8" name="Afbeelding 7">
            <a:extLst>
              <a:ext uri="{FF2B5EF4-FFF2-40B4-BE49-F238E27FC236}">
                <a16:creationId xmlns:a16="http://schemas.microsoft.com/office/drawing/2014/main" id="{5963E7B4-3B56-6C4E-B4F2-A7EB753188F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7600"/>
          <a:stretch/>
        </p:blipFill>
        <p:spPr>
          <a:xfrm>
            <a:off x="393193" y="0"/>
            <a:ext cx="11400312" cy="5925312"/>
          </a:xfrm>
          <a:prstGeom prst="rect">
            <a:avLst/>
          </a:prstGeom>
        </p:spPr>
      </p:pic>
    </p:spTree>
    <p:extLst>
      <p:ext uri="{BB962C8B-B14F-4D97-AF65-F5344CB8AC3E}">
        <p14:creationId xmlns:p14="http://schemas.microsoft.com/office/powerpoint/2010/main" val="405021242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C016E-12C9-B008-418E-9A45B8C81E8F}"/>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AEB354F4-5362-80B4-E19C-5326A5F804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5209133-593F-C96E-D439-01192E4245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a:extLst>
              <a:ext uri="{FF2B5EF4-FFF2-40B4-BE49-F238E27FC236}">
                <a16:creationId xmlns:a16="http://schemas.microsoft.com/office/drawing/2014/main" id="{137D2DBE-5128-D096-3D38-EBBDECB7A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B2BC435-F963-5E2C-4234-EBFBCA8FF70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a:extLst>
              <a:ext uri="{FF2B5EF4-FFF2-40B4-BE49-F238E27FC236}">
                <a16:creationId xmlns:a16="http://schemas.microsoft.com/office/drawing/2014/main" id="{DEC7DE64-3071-BA75-B1DE-C11DD2A9FA2F}"/>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8" name="Tijdelijke aanduiding voor voettekst 7">
            <a:extLst>
              <a:ext uri="{FF2B5EF4-FFF2-40B4-BE49-F238E27FC236}">
                <a16:creationId xmlns:a16="http://schemas.microsoft.com/office/drawing/2014/main" id="{A0F383ED-1FE1-0EEE-2B2E-C383AE419F3C}"/>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5C0DCF1A-3F13-5EC5-B2E3-42FCBD86C435}"/>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2012734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8" name="Picture 2" descr="C:\Users\Studio-Max PC\Desktop\LOGO_MALMBERG-Sanoma_CMYK-A4-A3.png">
            <a:extLst>
              <a:ext uri="{FF2B5EF4-FFF2-40B4-BE49-F238E27FC236}">
                <a16:creationId xmlns:a16="http://schemas.microsoft.com/office/drawing/2014/main" id="{936B100D-0B7F-334D-8CB0-0CFDC1B6A65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8">
            <a:extLst>
              <a:ext uri="{FF2B5EF4-FFF2-40B4-BE49-F238E27FC236}">
                <a16:creationId xmlns:a16="http://schemas.microsoft.com/office/drawing/2014/main" id="{0B3A52E6-2411-1F44-B985-55C648D357FE}"/>
              </a:ext>
            </a:extLst>
          </p:cNvPr>
          <p:cNvCxnSpPr/>
          <p:nvPr userDrawn="1"/>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D7788FB8-9D51-5F4C-8989-F944E0B81B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600"/>
          <a:stretch/>
        </p:blipFill>
        <p:spPr>
          <a:xfrm>
            <a:off x="338328" y="0"/>
            <a:ext cx="11521440" cy="5988268"/>
          </a:xfrm>
          <a:prstGeom prst="rect">
            <a:avLst/>
          </a:prstGeom>
        </p:spPr>
      </p:pic>
    </p:spTree>
    <p:extLst>
      <p:ext uri="{BB962C8B-B14F-4D97-AF65-F5344CB8AC3E}">
        <p14:creationId xmlns:p14="http://schemas.microsoft.com/office/powerpoint/2010/main" val="221349363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0059A1-0099-4B10-A5CF-27E515FB5E4A}" type="datetime3">
              <a:rPr lang="en-US" smtClean="0"/>
              <a:pPr/>
              <a:t>16 September 2024</a:t>
            </a:fld>
            <a:endParaRPr lang="fi-FI"/>
          </a:p>
        </p:txBody>
      </p:sp>
      <p:sp>
        <p:nvSpPr>
          <p:cNvPr id="6" name="Footer Placeholder 5"/>
          <p:cNvSpPr>
            <a:spLocks noGrp="1"/>
          </p:cNvSpPr>
          <p:nvPr>
            <p:ph type="ftr" sz="quarter" idx="11"/>
          </p:nvPr>
        </p:nvSpPr>
        <p:spPr/>
        <p:txBody>
          <a:bodyPr/>
          <a:lstStyle/>
          <a:p>
            <a:r>
              <a:rPr lang="fi-FI"/>
              <a:t>Presentation name</a:t>
            </a:r>
          </a:p>
        </p:txBody>
      </p:sp>
      <p:sp>
        <p:nvSpPr>
          <p:cNvPr id="7" name="Slide Number Placeholder 6"/>
          <p:cNvSpPr>
            <a:spLocks noGrp="1"/>
          </p:cNvSpPr>
          <p:nvPr>
            <p:ph type="sldNum" sz="quarter" idx="12"/>
          </p:nvPr>
        </p:nvSpPr>
        <p:spPr/>
        <p:txBody>
          <a:bodyPr/>
          <a:lstStyle/>
          <a:p>
            <a:fld id="{8BA1D61E-DCAC-4F3F-A9E2-B5195B305580}" type="slidenum">
              <a:rPr lang="fi-FI" smtClean="0"/>
              <a:pPr/>
              <a:t>‹nr.›</a:t>
            </a:fld>
            <a:endParaRPr lang="fi-FI"/>
          </a:p>
        </p:txBody>
      </p:sp>
      <p:pic>
        <p:nvPicPr>
          <p:cNvPr id="3" name="Afbeelding 2">
            <a:extLst>
              <a:ext uri="{FF2B5EF4-FFF2-40B4-BE49-F238E27FC236}">
                <a16:creationId xmlns:a16="http://schemas.microsoft.com/office/drawing/2014/main" id="{D1A7EF8B-FD38-3F4F-BFA8-5D034D717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91577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9DD3EC-E942-104E-95D8-45C4334B5408}"/>
              </a:ext>
            </a:extLst>
          </p:cNvPr>
          <p:cNvSpPr>
            <a:spLocks noGrp="1"/>
          </p:cNvSpPr>
          <p:nvPr>
            <p:ph type="dt" sz="half" idx="10"/>
          </p:nvPr>
        </p:nvSpPr>
        <p:spPr/>
        <p:txBody>
          <a:bodyPr/>
          <a:lstStyle/>
          <a:p>
            <a:pPr>
              <a:defRPr/>
            </a:pPr>
            <a:fld id="{71AA4D14-D34E-4D72-A7CD-6033A257731C}" type="datetimeFigureOut">
              <a:rPr lang="en-US" smtClean="0"/>
              <a:pPr>
                <a:defRPr/>
              </a:pPr>
              <a:t>9/16/2024</a:t>
            </a:fld>
            <a:endParaRPr lang="en-US"/>
          </a:p>
        </p:txBody>
      </p:sp>
      <p:sp>
        <p:nvSpPr>
          <p:cNvPr id="4" name="Footer Placeholder 3">
            <a:extLst>
              <a:ext uri="{FF2B5EF4-FFF2-40B4-BE49-F238E27FC236}">
                <a16:creationId xmlns:a16="http://schemas.microsoft.com/office/drawing/2014/main" id="{07B170BE-7EDC-954E-A780-3EAA42F3432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3BDBF32-9C8F-614A-A946-1010577000B8}"/>
              </a:ext>
            </a:extLst>
          </p:cNvPr>
          <p:cNvSpPr>
            <a:spLocks noGrp="1"/>
          </p:cNvSpPr>
          <p:nvPr>
            <p:ph type="sldNum" sz="quarter" idx="12"/>
          </p:nvPr>
        </p:nvSpPr>
        <p:spPr/>
        <p:txBody>
          <a:bodyPr/>
          <a:lstStyle/>
          <a:p>
            <a:pPr>
              <a:defRPr/>
            </a:pPr>
            <a:fld id="{15B9196E-6A56-4253-AD12-F10467EAFC8A}" type="slidenum">
              <a:rPr lang="en-US" smtClean="0"/>
              <a:pPr>
                <a:defRPr/>
              </a:pPr>
              <a:t>‹nr.›</a:t>
            </a:fld>
            <a:endParaRPr lang="en-US"/>
          </a:p>
        </p:txBody>
      </p:sp>
      <p:pic>
        <p:nvPicPr>
          <p:cNvPr id="6" name="Afbeelding 9">
            <a:extLst>
              <a:ext uri="{FF2B5EF4-FFF2-40B4-BE49-F238E27FC236}">
                <a16:creationId xmlns:a16="http://schemas.microsoft.com/office/drawing/2014/main" id="{E88056EB-20B6-8147-97A5-2C6E43B4A9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02CCE38C-002B-D041-8678-54352DD81D4C}"/>
              </a:ext>
            </a:extLst>
          </p:cNvPr>
          <p:cNvSpPr>
            <a:spLocks noGrp="1"/>
          </p:cNvSpPr>
          <p:nvPr>
            <p:ph type="title"/>
          </p:nvPr>
        </p:nvSpPr>
        <p:spPr>
          <a:xfrm>
            <a:off x="864785" y="825854"/>
            <a:ext cx="8937583" cy="850900"/>
          </a:xfrm>
        </p:spPr>
        <p:txBody>
          <a:bodyPr/>
          <a:lstStyle>
            <a:lvl1pPr>
              <a:defRPr>
                <a:solidFill>
                  <a:srgbClr val="74B728"/>
                </a:solidFill>
              </a:defRPr>
            </a:lvl1pPr>
          </a:lstStyle>
          <a:p>
            <a:r>
              <a:rPr lang="nl-NL"/>
              <a:t>Klik om de stijl te bewerken</a:t>
            </a:r>
            <a:endParaRPr lang="en-US"/>
          </a:p>
        </p:txBody>
      </p:sp>
      <p:sp>
        <p:nvSpPr>
          <p:cNvPr id="8" name="Tijdelijke aanduiding voor inhoud 2">
            <a:extLst>
              <a:ext uri="{FF2B5EF4-FFF2-40B4-BE49-F238E27FC236}">
                <a16:creationId xmlns:a16="http://schemas.microsoft.com/office/drawing/2014/main" id="{99C308BA-0277-4141-8635-14BB46919D3D}"/>
              </a:ext>
            </a:extLst>
          </p:cNvPr>
          <p:cNvSpPr>
            <a:spLocks noGrp="1"/>
          </p:cNvSpPr>
          <p:nvPr>
            <p:ph idx="1" hasCustomPrompt="1"/>
          </p:nvPr>
        </p:nvSpPr>
        <p:spPr>
          <a:xfrm>
            <a:off x="864785" y="1819629"/>
            <a:ext cx="10345759" cy="3895635"/>
          </a:xfrm>
        </p:spPr>
        <p:txBody>
          <a:bodyPr/>
          <a:lstStyle>
            <a:lvl1pPr>
              <a:buClr>
                <a:srgbClr val="6CB744"/>
              </a:buClr>
              <a:defRPr/>
            </a:lvl1pPr>
            <a:lvl2pPr>
              <a:buClr>
                <a:srgbClr val="6CB744"/>
              </a:buClr>
              <a:defRPr/>
            </a:lvl2pPr>
            <a:lvl3pPr>
              <a:buClr>
                <a:srgbClr val="6CB744"/>
              </a:buClr>
              <a:defRPr/>
            </a:lvl3pPr>
            <a:lvl4pPr>
              <a:buClr>
                <a:srgbClr val="6CB744"/>
              </a:buClr>
              <a:defRPr/>
            </a:lvl4pPr>
            <a:lvl5pPr>
              <a:buClr>
                <a:srgbClr val="6CB744"/>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34123060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Afbeelding 10">
            <a:extLst>
              <a:ext uri="{FF2B5EF4-FFF2-40B4-BE49-F238E27FC236}">
                <a16:creationId xmlns:a16="http://schemas.microsoft.com/office/drawing/2014/main" id="{99A60564-F782-054B-A40D-806B621B6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7B60F9CC-6FAA-6A45-8AC6-4DFA8420D402}"/>
              </a:ext>
            </a:extLst>
          </p:cNvPr>
          <p:cNvSpPr>
            <a:spLocks noGrp="1"/>
          </p:cNvSpPr>
          <p:nvPr>
            <p:ph type="title"/>
          </p:nvPr>
        </p:nvSpPr>
        <p:spPr>
          <a:xfrm>
            <a:off x="864785" y="834998"/>
            <a:ext cx="9495367" cy="850900"/>
          </a:xfrm>
        </p:spPr>
        <p:txBody>
          <a:bodyPr/>
          <a:lstStyle>
            <a:lvl1pPr>
              <a:defRPr>
                <a:solidFill>
                  <a:srgbClr val="019BB4"/>
                </a:solidFill>
              </a:defRPr>
            </a:lvl1pPr>
          </a:lstStyle>
          <a:p>
            <a:r>
              <a:rPr lang="nl-NL"/>
              <a:t>Klik om de stijl te bewerken</a:t>
            </a:r>
            <a:endParaRPr lang="en-US"/>
          </a:p>
        </p:txBody>
      </p:sp>
      <p:sp>
        <p:nvSpPr>
          <p:cNvPr id="10" name="Tijdelijke aanduiding voor inhoud 2">
            <a:extLst>
              <a:ext uri="{FF2B5EF4-FFF2-40B4-BE49-F238E27FC236}">
                <a16:creationId xmlns:a16="http://schemas.microsoft.com/office/drawing/2014/main" id="{ADE460B1-BF2F-BC4D-94A9-21AB528BA79B}"/>
              </a:ext>
            </a:extLst>
          </p:cNvPr>
          <p:cNvSpPr>
            <a:spLocks noGrp="1"/>
          </p:cNvSpPr>
          <p:nvPr>
            <p:ph idx="1" hasCustomPrompt="1"/>
          </p:nvPr>
        </p:nvSpPr>
        <p:spPr>
          <a:xfrm>
            <a:off x="864785" y="1819629"/>
            <a:ext cx="10912687" cy="3895635"/>
          </a:xfrm>
        </p:spPr>
        <p:txBody>
          <a:bodyPr/>
          <a:lstStyle>
            <a:lvl1pPr>
              <a:buClr>
                <a:srgbClr val="00A1AB"/>
              </a:buClr>
              <a:defRPr/>
            </a:lvl1pPr>
            <a:lvl2pPr>
              <a:buClr>
                <a:srgbClr val="00A1AB"/>
              </a:buClr>
              <a:defRPr/>
            </a:lvl2pPr>
            <a:lvl3pPr>
              <a:buClr>
                <a:srgbClr val="00A1AB"/>
              </a:buClr>
              <a:defRPr/>
            </a:lvl3pPr>
            <a:lvl4pPr>
              <a:buClr>
                <a:srgbClr val="00A1AB"/>
              </a:buClr>
              <a:defRPr/>
            </a:lvl4pPr>
            <a:lvl5pPr>
              <a:buClr>
                <a:srgbClr val="00A1AB"/>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2685724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C66B7-D002-D3ED-BC4E-313C4ABEDD7F}"/>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DA3321AA-4CE2-06D4-26F7-F658A9D64FD8}"/>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4" name="Tijdelijke aanduiding voor voettekst 3">
            <a:extLst>
              <a:ext uri="{FF2B5EF4-FFF2-40B4-BE49-F238E27FC236}">
                <a16:creationId xmlns:a16="http://schemas.microsoft.com/office/drawing/2014/main" id="{5D2B0F00-A59B-11E9-C7DD-B41A14B9E4CE}"/>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E3DDB5A6-4589-00E7-FF78-D96B8C84A579}"/>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04747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30C0E8-05BB-D645-4952-4B0AA9AE37D4}"/>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3" name="Tijdelijke aanduiding voor voettekst 2">
            <a:extLst>
              <a:ext uri="{FF2B5EF4-FFF2-40B4-BE49-F238E27FC236}">
                <a16:creationId xmlns:a16="http://schemas.microsoft.com/office/drawing/2014/main" id="{B5A0FFC8-699F-780B-6AF6-3CD32B2EB842}"/>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37A04782-033F-A41D-19C0-0D262CE76CB6}"/>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11068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5C7DC-EF8F-B42D-380C-B298A37A992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id="{7ECEA7CE-40FE-BC0F-6644-D5F2B65A4F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id="{7533DB79-20F7-3C48-F1C7-FEE290304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8CB791-A596-8644-C033-68D364D86B2C}"/>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6" name="Tijdelijke aanduiding voor voettekst 5">
            <a:extLst>
              <a:ext uri="{FF2B5EF4-FFF2-40B4-BE49-F238E27FC236}">
                <a16:creationId xmlns:a16="http://schemas.microsoft.com/office/drawing/2014/main" id="{C6EAB16B-5409-BAF5-5CA0-019D7E25DF59}"/>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80D2C4AE-4700-6A29-AD7A-674FAE20BB5A}"/>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2663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2684B-A9D8-F87E-D539-0D93E4489A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Tijdelijke aanduiding voor afbeelding 2">
            <a:extLst>
              <a:ext uri="{FF2B5EF4-FFF2-40B4-BE49-F238E27FC236}">
                <a16:creationId xmlns:a16="http://schemas.microsoft.com/office/drawing/2014/main" id="{A62FE62C-A57D-A683-9DF2-B9D892BDE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a:extLst>
              <a:ext uri="{FF2B5EF4-FFF2-40B4-BE49-F238E27FC236}">
                <a16:creationId xmlns:a16="http://schemas.microsoft.com/office/drawing/2014/main" id="{D44270DC-B869-7916-D809-4B827F91E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276FBEC-CD91-FBC5-40A8-3236DC556363}"/>
              </a:ext>
            </a:extLst>
          </p:cNvPr>
          <p:cNvSpPr>
            <a:spLocks noGrp="1"/>
          </p:cNvSpPr>
          <p:nvPr>
            <p:ph type="dt" sz="half" idx="10"/>
          </p:nvPr>
        </p:nvSpPr>
        <p:spPr/>
        <p:txBody>
          <a:bodyPr/>
          <a:lstStyle/>
          <a:p>
            <a:fld id="{4F87EB29-1625-44A1-851E-0A6A6F99A147}" type="datetimeFigureOut">
              <a:rPr lang="en-US" smtClean="0"/>
              <a:t>9/16/2024</a:t>
            </a:fld>
            <a:endParaRPr lang="en-US"/>
          </a:p>
        </p:txBody>
      </p:sp>
      <p:sp>
        <p:nvSpPr>
          <p:cNvPr id="6" name="Tijdelijke aanduiding voor voettekst 5">
            <a:extLst>
              <a:ext uri="{FF2B5EF4-FFF2-40B4-BE49-F238E27FC236}">
                <a16:creationId xmlns:a16="http://schemas.microsoft.com/office/drawing/2014/main" id="{D17D46B6-672C-FEE6-085D-91FAE7D22135}"/>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CF029FD-2A1B-1FBA-948D-BBEDDCB8F38F}"/>
              </a:ext>
            </a:extLst>
          </p:cNvPr>
          <p:cNvSpPr>
            <a:spLocks noGrp="1"/>
          </p:cNvSpPr>
          <p:nvPr>
            <p:ph type="sldNum" sz="quarter" idx="12"/>
          </p:nvPr>
        </p:nvSpPr>
        <p:spPr/>
        <p:txBody>
          <a:bodyPr/>
          <a:lstStyle/>
          <a:p>
            <a:fld id="{5C004200-14A9-45F1-9702-0B832C6DD06B}" type="slidenum">
              <a:rPr lang="en-US" smtClean="0"/>
              <a:t>‹nr.›</a:t>
            </a:fld>
            <a:endParaRPr lang="en-US"/>
          </a:p>
        </p:txBody>
      </p:sp>
    </p:spTree>
    <p:extLst>
      <p:ext uri="{BB962C8B-B14F-4D97-AF65-F5344CB8AC3E}">
        <p14:creationId xmlns:p14="http://schemas.microsoft.com/office/powerpoint/2010/main" val="372599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BAB7E4-01B3-F89A-F582-EC5A1C29B7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E5F72A80-4F5E-16C7-EF89-5581AA4FC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667BF96D-F237-E675-86E8-4374387219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7EB29-1625-44A1-851E-0A6A6F99A147}" type="datetimeFigureOut">
              <a:rPr lang="en-US" smtClean="0"/>
              <a:t>9/16/2024</a:t>
            </a:fld>
            <a:endParaRPr lang="en-US"/>
          </a:p>
        </p:txBody>
      </p:sp>
      <p:sp>
        <p:nvSpPr>
          <p:cNvPr id="5" name="Tijdelijke aanduiding voor voettekst 4">
            <a:extLst>
              <a:ext uri="{FF2B5EF4-FFF2-40B4-BE49-F238E27FC236}">
                <a16:creationId xmlns:a16="http://schemas.microsoft.com/office/drawing/2014/main" id="{05D62296-01D7-F7F4-36C9-4449EB80C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0783D678-3C24-9F88-78B2-CE7697D6F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04200-14A9-45F1-9702-0B832C6DD06B}" type="slidenum">
              <a:rPr lang="en-US" smtClean="0"/>
              <a:t>‹nr.›</a:t>
            </a:fld>
            <a:endParaRPr lang="en-US"/>
          </a:p>
        </p:txBody>
      </p:sp>
    </p:spTree>
    <p:extLst>
      <p:ext uri="{BB962C8B-B14F-4D97-AF65-F5344CB8AC3E}">
        <p14:creationId xmlns:p14="http://schemas.microsoft.com/office/powerpoint/2010/main" val="104094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702" r:id="rId16"/>
    <p:sldLayoutId id="214748370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C:\Users\Studio-Max PC\Desktop\LOGO_MALMBERG-Sanoma_CMYK-A4-A3.png"/>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Tijdelijke aanduiding voor titel 1"/>
          <p:cNvSpPr>
            <a:spLocks noGrp="1"/>
          </p:cNvSpPr>
          <p:nvPr>
            <p:ph type="title"/>
          </p:nvPr>
        </p:nvSpPr>
        <p:spPr bwMode="auto">
          <a:xfrm>
            <a:off x="334433" y="274643"/>
            <a:ext cx="11618384"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stijl te bewerken</a:t>
            </a:r>
            <a:endParaRPr lang="en-US" altLang="nl-NL"/>
          </a:p>
        </p:txBody>
      </p:sp>
      <p:sp>
        <p:nvSpPr>
          <p:cNvPr id="1027" name="Tijdelijke aanduiding voor tekst 2"/>
          <p:cNvSpPr>
            <a:spLocks noGrp="1"/>
          </p:cNvSpPr>
          <p:nvPr>
            <p:ph type="body" idx="1"/>
          </p:nvPr>
        </p:nvSpPr>
        <p:spPr bwMode="auto">
          <a:xfrm>
            <a:off x="334433" y="1268417"/>
            <a:ext cx="11618384"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Tijdelijke aanduiding voor datum 3"/>
          <p:cNvSpPr>
            <a:spLocks noGrp="1"/>
          </p:cNvSpPr>
          <p:nvPr>
            <p:ph type="dt" sz="half" idx="2"/>
          </p:nvPr>
        </p:nvSpPr>
        <p:spPr>
          <a:xfrm>
            <a:off x="8591552" y="6592887"/>
            <a:ext cx="2844800" cy="212726"/>
          </a:xfrm>
          <a:prstGeom prst="rect">
            <a:avLst/>
          </a:prstGeom>
        </p:spPr>
        <p:txBody>
          <a:bodyPr vert="horz" lIns="91440" tIns="45720" rIns="91440" bIns="45720" rtlCol="0" anchor="ctr"/>
          <a:lstStyle>
            <a:lvl1pPr algn="r" fontAlgn="auto">
              <a:spcBef>
                <a:spcPts val="0"/>
              </a:spcBef>
              <a:spcAft>
                <a:spcPts val="0"/>
              </a:spcAft>
              <a:defRPr sz="886" smtClean="0">
                <a:solidFill>
                  <a:schemeClr val="tx1">
                    <a:tint val="75000"/>
                  </a:schemeClr>
                </a:solidFill>
                <a:latin typeface="+mn-lt"/>
                <a:cs typeface="+mn-cs"/>
              </a:defRPr>
            </a:lvl1pPr>
          </a:lstStyle>
          <a:p>
            <a:pPr>
              <a:defRPr/>
            </a:pPr>
            <a:fld id="{71AA4D14-D34E-4D72-A7CD-6033A257731C}" type="datetimeFigureOut">
              <a:rPr lang="en-US"/>
              <a:pPr>
                <a:defRPr/>
              </a:pPr>
              <a:t>9/16/2024</a:t>
            </a:fld>
            <a:endParaRPr lang="en-US"/>
          </a:p>
        </p:txBody>
      </p:sp>
      <p:sp>
        <p:nvSpPr>
          <p:cNvPr id="5" name="Tijdelijke aanduiding voor voettekst 4"/>
          <p:cNvSpPr>
            <a:spLocks noGrp="1"/>
          </p:cNvSpPr>
          <p:nvPr>
            <p:ph type="ftr" sz="quarter" idx="3"/>
          </p:nvPr>
        </p:nvSpPr>
        <p:spPr>
          <a:xfrm>
            <a:off x="3862917" y="6592887"/>
            <a:ext cx="3860801" cy="212726"/>
          </a:xfrm>
          <a:prstGeom prst="rect">
            <a:avLst/>
          </a:prstGeom>
        </p:spPr>
        <p:txBody>
          <a:bodyPr vert="horz" lIns="91440" tIns="45720" rIns="91440" bIns="45720" rtlCol="0" anchor="ctr"/>
          <a:lstStyle>
            <a:lvl1pPr algn="ctr" fontAlgn="auto">
              <a:spcBef>
                <a:spcPts val="0"/>
              </a:spcBef>
              <a:spcAft>
                <a:spcPts val="0"/>
              </a:spcAft>
              <a:defRPr sz="886">
                <a:solidFill>
                  <a:schemeClr val="tx1">
                    <a:tint val="75000"/>
                  </a:schemeClr>
                </a:solidFill>
                <a:latin typeface="+mn-lt"/>
                <a:cs typeface="+mn-cs"/>
              </a:defRPr>
            </a:lvl1pPr>
          </a:lstStyle>
          <a:p>
            <a:pPr>
              <a:defRPr/>
            </a:pPr>
            <a:endParaRPr lang="en-US"/>
          </a:p>
        </p:txBody>
      </p:sp>
      <p:sp>
        <p:nvSpPr>
          <p:cNvPr id="6" name="Tijdelijke aanduiding voor dianummer 5"/>
          <p:cNvSpPr>
            <a:spLocks noGrp="1"/>
          </p:cNvSpPr>
          <p:nvPr>
            <p:ph type="sldNum" sz="quarter" idx="4"/>
          </p:nvPr>
        </p:nvSpPr>
        <p:spPr>
          <a:xfrm>
            <a:off x="9203268" y="6592887"/>
            <a:ext cx="2844800" cy="212726"/>
          </a:xfrm>
          <a:prstGeom prst="rect">
            <a:avLst/>
          </a:prstGeom>
        </p:spPr>
        <p:txBody>
          <a:bodyPr vert="horz" lIns="91440" tIns="45720" rIns="91440" bIns="45720" rtlCol="0" anchor="ctr"/>
          <a:lstStyle>
            <a:lvl1pPr algn="r" fontAlgn="auto">
              <a:spcBef>
                <a:spcPts val="0"/>
              </a:spcBef>
              <a:spcAft>
                <a:spcPts val="0"/>
              </a:spcAft>
              <a:defRPr sz="886" smtClean="0">
                <a:solidFill>
                  <a:schemeClr val="tx1">
                    <a:tint val="75000"/>
                  </a:schemeClr>
                </a:solidFill>
                <a:latin typeface="+mn-lt"/>
                <a:cs typeface="+mn-cs"/>
              </a:defRPr>
            </a:lvl1pPr>
          </a:lstStyle>
          <a:p>
            <a:pPr>
              <a:defRPr/>
            </a:pPr>
            <a:fld id="{15B9196E-6A56-4253-AD12-F10467EAFC8A}" type="slidenum">
              <a:rPr lang="en-US"/>
              <a:pPr>
                <a:defRPr/>
              </a:pPr>
              <a:t>‹nr.›</a:t>
            </a:fld>
            <a:endParaRPr lang="en-US"/>
          </a:p>
        </p:txBody>
      </p:sp>
      <p:cxnSp>
        <p:nvCxnSpPr>
          <p:cNvPr id="9" name="Rechte verbindingslijn 8"/>
          <p:cNvCxnSpPr/>
          <p:nvPr/>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7651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ransition spd="med">
    <p:fade/>
  </p:transition>
  <p:txStyles>
    <p:titleStyle>
      <a:lvl1pPr algn="l" rtl="0" fontAlgn="base">
        <a:lnSpc>
          <a:spcPts val="2559"/>
        </a:lnSpc>
        <a:spcBef>
          <a:spcPct val="0"/>
        </a:spcBef>
        <a:spcAft>
          <a:spcPct val="0"/>
        </a:spcAft>
        <a:defRPr sz="2559" b="1" kern="1200">
          <a:solidFill>
            <a:schemeClr val="tx1"/>
          </a:solidFill>
          <a:latin typeface="+mj-lt"/>
          <a:ea typeface="+mj-ea"/>
          <a:cs typeface="+mj-cs"/>
        </a:defRPr>
      </a:lvl1pPr>
      <a:lvl2pPr algn="l" rtl="0" fontAlgn="base">
        <a:lnSpc>
          <a:spcPts val="2559"/>
        </a:lnSpc>
        <a:spcBef>
          <a:spcPct val="0"/>
        </a:spcBef>
        <a:spcAft>
          <a:spcPct val="0"/>
        </a:spcAft>
        <a:defRPr sz="2559" b="1">
          <a:solidFill>
            <a:srgbClr val="009CDA"/>
          </a:solidFill>
          <a:latin typeface="Verdana" pitchFamily="34" charset="0"/>
        </a:defRPr>
      </a:lvl2pPr>
      <a:lvl3pPr algn="l" rtl="0" fontAlgn="base">
        <a:lnSpc>
          <a:spcPts val="2559"/>
        </a:lnSpc>
        <a:spcBef>
          <a:spcPct val="0"/>
        </a:spcBef>
        <a:spcAft>
          <a:spcPct val="0"/>
        </a:spcAft>
        <a:defRPr sz="2559" b="1">
          <a:solidFill>
            <a:srgbClr val="009CDA"/>
          </a:solidFill>
          <a:latin typeface="Verdana" pitchFamily="34" charset="0"/>
        </a:defRPr>
      </a:lvl3pPr>
      <a:lvl4pPr algn="l" rtl="0" fontAlgn="base">
        <a:lnSpc>
          <a:spcPts val="2559"/>
        </a:lnSpc>
        <a:spcBef>
          <a:spcPct val="0"/>
        </a:spcBef>
        <a:spcAft>
          <a:spcPct val="0"/>
        </a:spcAft>
        <a:defRPr sz="2559" b="1">
          <a:solidFill>
            <a:srgbClr val="009CDA"/>
          </a:solidFill>
          <a:latin typeface="Verdana" pitchFamily="34" charset="0"/>
        </a:defRPr>
      </a:lvl4pPr>
      <a:lvl5pPr algn="l" rtl="0" fontAlgn="base">
        <a:lnSpc>
          <a:spcPts val="2559"/>
        </a:lnSpc>
        <a:spcBef>
          <a:spcPct val="0"/>
        </a:spcBef>
        <a:spcAft>
          <a:spcPct val="0"/>
        </a:spcAft>
        <a:defRPr sz="2559" b="1">
          <a:solidFill>
            <a:srgbClr val="009CDA"/>
          </a:solidFill>
          <a:latin typeface="Verdana" pitchFamily="34" charset="0"/>
        </a:defRPr>
      </a:lvl5pPr>
      <a:lvl6pPr marL="450009" algn="l" rtl="0" fontAlgn="base">
        <a:lnSpc>
          <a:spcPts val="2559"/>
        </a:lnSpc>
        <a:spcBef>
          <a:spcPct val="0"/>
        </a:spcBef>
        <a:spcAft>
          <a:spcPct val="0"/>
        </a:spcAft>
        <a:defRPr sz="2559" b="1">
          <a:solidFill>
            <a:srgbClr val="009CDA"/>
          </a:solidFill>
          <a:latin typeface="Verdana" pitchFamily="34" charset="0"/>
        </a:defRPr>
      </a:lvl6pPr>
      <a:lvl7pPr marL="900020" algn="l" rtl="0" fontAlgn="base">
        <a:lnSpc>
          <a:spcPts val="2559"/>
        </a:lnSpc>
        <a:spcBef>
          <a:spcPct val="0"/>
        </a:spcBef>
        <a:spcAft>
          <a:spcPct val="0"/>
        </a:spcAft>
        <a:defRPr sz="2559" b="1">
          <a:solidFill>
            <a:srgbClr val="009CDA"/>
          </a:solidFill>
          <a:latin typeface="Verdana" pitchFamily="34" charset="0"/>
        </a:defRPr>
      </a:lvl7pPr>
      <a:lvl8pPr marL="1350029" algn="l" rtl="0" fontAlgn="base">
        <a:lnSpc>
          <a:spcPts val="2559"/>
        </a:lnSpc>
        <a:spcBef>
          <a:spcPct val="0"/>
        </a:spcBef>
        <a:spcAft>
          <a:spcPct val="0"/>
        </a:spcAft>
        <a:defRPr sz="2559" b="1">
          <a:solidFill>
            <a:srgbClr val="009CDA"/>
          </a:solidFill>
          <a:latin typeface="Verdana" pitchFamily="34" charset="0"/>
        </a:defRPr>
      </a:lvl8pPr>
      <a:lvl9pPr marL="1800038" algn="l" rtl="0" fontAlgn="base">
        <a:lnSpc>
          <a:spcPts val="2559"/>
        </a:lnSpc>
        <a:spcBef>
          <a:spcPct val="0"/>
        </a:spcBef>
        <a:spcAft>
          <a:spcPct val="0"/>
        </a:spcAft>
        <a:defRPr sz="2559" b="1">
          <a:solidFill>
            <a:srgbClr val="009CDA"/>
          </a:solidFill>
          <a:latin typeface="Verdana" pitchFamily="34" charset="0"/>
        </a:defRPr>
      </a:lvl9pPr>
    </p:titleStyle>
    <p:bodyStyle>
      <a:lvl1pPr marL="337507" indent="-337507" algn="l" rtl="0" fontAlgn="base">
        <a:spcBef>
          <a:spcPct val="20000"/>
        </a:spcBef>
        <a:spcAft>
          <a:spcPct val="0"/>
        </a:spcAft>
        <a:buClr>
          <a:srgbClr val="009CDA"/>
        </a:buClr>
        <a:buFont typeface="Arial" charset="0"/>
        <a:buChar char="•"/>
        <a:defRPr sz="1968" kern="1200">
          <a:solidFill>
            <a:schemeClr val="tx1"/>
          </a:solidFill>
          <a:latin typeface="+mn-lt"/>
          <a:ea typeface="+mn-ea"/>
          <a:cs typeface="+mn-cs"/>
        </a:defRPr>
      </a:lvl1pPr>
      <a:lvl2pPr marL="731266" indent="-281256" algn="l" rtl="0" fontAlgn="base">
        <a:spcBef>
          <a:spcPct val="20000"/>
        </a:spcBef>
        <a:spcAft>
          <a:spcPct val="0"/>
        </a:spcAft>
        <a:buFont typeface="Arial" charset="0"/>
        <a:buChar char="–"/>
        <a:defRPr sz="1968" kern="1200">
          <a:solidFill>
            <a:schemeClr val="tx1"/>
          </a:solidFill>
          <a:latin typeface="+mn-lt"/>
          <a:ea typeface="+mn-ea"/>
          <a:cs typeface="+mn-cs"/>
        </a:defRPr>
      </a:lvl2pPr>
      <a:lvl3pPr marL="1125024" indent="-225005" algn="l" rtl="0" fontAlgn="base">
        <a:spcBef>
          <a:spcPct val="20000"/>
        </a:spcBef>
        <a:spcAft>
          <a:spcPct val="0"/>
        </a:spcAft>
        <a:buFont typeface="Arial" charset="0"/>
        <a:buChar char="•"/>
        <a:defRPr sz="1968" kern="1200">
          <a:solidFill>
            <a:schemeClr val="tx1"/>
          </a:solidFill>
          <a:latin typeface="+mn-lt"/>
          <a:ea typeface="+mn-ea"/>
          <a:cs typeface="+mn-cs"/>
        </a:defRPr>
      </a:lvl3pPr>
      <a:lvl4pPr marL="1575034" indent="-225005" algn="l" rtl="0" fontAlgn="base">
        <a:spcBef>
          <a:spcPct val="20000"/>
        </a:spcBef>
        <a:spcAft>
          <a:spcPct val="0"/>
        </a:spcAft>
        <a:buFont typeface="Arial" charset="0"/>
        <a:buChar char="–"/>
        <a:defRPr sz="1968" kern="1200">
          <a:solidFill>
            <a:schemeClr val="tx1"/>
          </a:solidFill>
          <a:latin typeface="+mn-lt"/>
          <a:ea typeface="+mn-ea"/>
          <a:cs typeface="+mn-cs"/>
        </a:defRPr>
      </a:lvl4pPr>
      <a:lvl5pPr marL="2025042" indent="-225005" algn="l" rtl="0" fontAlgn="base">
        <a:spcBef>
          <a:spcPct val="20000"/>
        </a:spcBef>
        <a:spcAft>
          <a:spcPct val="0"/>
        </a:spcAft>
        <a:buFont typeface="Arial" charset="0"/>
        <a:buChar char="»"/>
        <a:defRPr sz="1968" kern="1200">
          <a:solidFill>
            <a:schemeClr val="tx1"/>
          </a:solidFill>
          <a:latin typeface="+mn-lt"/>
          <a:ea typeface="+mn-ea"/>
          <a:cs typeface="+mn-cs"/>
        </a:defRPr>
      </a:lvl5pPr>
      <a:lvl6pPr marL="2475052"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6pPr>
      <a:lvl7pPr marL="292506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7pPr>
      <a:lvl8pPr marL="337507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8pPr>
      <a:lvl9pPr marL="3825081"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9pPr>
    </p:bodyStyle>
    <p:otherStyle>
      <a:defPPr>
        <a:defRPr lang="en-US"/>
      </a:defPPr>
      <a:lvl1pPr marL="0" algn="l" defTabSz="900020" rtl="0" eaLnBrk="1" latinLnBrk="0" hangingPunct="1">
        <a:defRPr sz="1772" kern="1200">
          <a:solidFill>
            <a:schemeClr val="tx1"/>
          </a:solidFill>
          <a:latin typeface="+mn-lt"/>
          <a:ea typeface="+mn-ea"/>
          <a:cs typeface="+mn-cs"/>
        </a:defRPr>
      </a:lvl1pPr>
      <a:lvl2pPr marL="450009" algn="l" defTabSz="900020" rtl="0" eaLnBrk="1" latinLnBrk="0" hangingPunct="1">
        <a:defRPr sz="1772" kern="1200">
          <a:solidFill>
            <a:schemeClr val="tx1"/>
          </a:solidFill>
          <a:latin typeface="+mn-lt"/>
          <a:ea typeface="+mn-ea"/>
          <a:cs typeface="+mn-cs"/>
        </a:defRPr>
      </a:lvl2pPr>
      <a:lvl3pPr marL="900020" algn="l" defTabSz="900020" rtl="0" eaLnBrk="1" latinLnBrk="0" hangingPunct="1">
        <a:defRPr sz="1772" kern="1200">
          <a:solidFill>
            <a:schemeClr val="tx1"/>
          </a:solidFill>
          <a:latin typeface="+mn-lt"/>
          <a:ea typeface="+mn-ea"/>
          <a:cs typeface="+mn-cs"/>
        </a:defRPr>
      </a:lvl3pPr>
      <a:lvl4pPr marL="1350029" algn="l" defTabSz="900020" rtl="0" eaLnBrk="1" latinLnBrk="0" hangingPunct="1">
        <a:defRPr sz="1772" kern="1200">
          <a:solidFill>
            <a:schemeClr val="tx1"/>
          </a:solidFill>
          <a:latin typeface="+mn-lt"/>
          <a:ea typeface="+mn-ea"/>
          <a:cs typeface="+mn-cs"/>
        </a:defRPr>
      </a:lvl4pPr>
      <a:lvl5pPr marL="1800038" algn="l" defTabSz="900020" rtl="0" eaLnBrk="1" latinLnBrk="0" hangingPunct="1">
        <a:defRPr sz="1772" kern="1200">
          <a:solidFill>
            <a:schemeClr val="tx1"/>
          </a:solidFill>
          <a:latin typeface="+mn-lt"/>
          <a:ea typeface="+mn-ea"/>
          <a:cs typeface="+mn-cs"/>
        </a:defRPr>
      </a:lvl5pPr>
      <a:lvl6pPr marL="2250048" algn="l" defTabSz="900020" rtl="0" eaLnBrk="1" latinLnBrk="0" hangingPunct="1">
        <a:defRPr sz="1772" kern="1200">
          <a:solidFill>
            <a:schemeClr val="tx1"/>
          </a:solidFill>
          <a:latin typeface="+mn-lt"/>
          <a:ea typeface="+mn-ea"/>
          <a:cs typeface="+mn-cs"/>
        </a:defRPr>
      </a:lvl6pPr>
      <a:lvl7pPr marL="2700057" algn="l" defTabSz="900020" rtl="0" eaLnBrk="1" latinLnBrk="0" hangingPunct="1">
        <a:defRPr sz="1772" kern="1200">
          <a:solidFill>
            <a:schemeClr val="tx1"/>
          </a:solidFill>
          <a:latin typeface="+mn-lt"/>
          <a:ea typeface="+mn-ea"/>
          <a:cs typeface="+mn-cs"/>
        </a:defRPr>
      </a:lvl7pPr>
      <a:lvl8pPr marL="3150067" algn="l" defTabSz="900020" rtl="0" eaLnBrk="1" latinLnBrk="0" hangingPunct="1">
        <a:defRPr sz="1772" kern="1200">
          <a:solidFill>
            <a:schemeClr val="tx1"/>
          </a:solidFill>
          <a:latin typeface="+mn-lt"/>
          <a:ea typeface="+mn-ea"/>
          <a:cs typeface="+mn-cs"/>
        </a:defRPr>
      </a:lvl8pPr>
      <a:lvl9pPr marL="3600077" algn="l" defTabSz="900020" rtl="0" eaLnBrk="1" latinLnBrk="0" hangingPunct="1">
        <a:defRPr sz="177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C:\Users\Studio-Max PC\Desktop\LOGO_MALMBERG-Sanoma_CMYK-A4-A3.png"/>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b="38236"/>
          <a:stretch/>
        </p:blipFill>
        <p:spPr bwMode="auto">
          <a:xfrm>
            <a:off x="374690" y="6377866"/>
            <a:ext cx="1409708" cy="28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Tijdelijke aanduiding voor titel 1"/>
          <p:cNvSpPr>
            <a:spLocks noGrp="1"/>
          </p:cNvSpPr>
          <p:nvPr>
            <p:ph type="title"/>
          </p:nvPr>
        </p:nvSpPr>
        <p:spPr bwMode="auto">
          <a:xfrm>
            <a:off x="334433" y="274643"/>
            <a:ext cx="11618384"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stijl te bewerken</a:t>
            </a:r>
            <a:endParaRPr lang="en-US" altLang="nl-NL"/>
          </a:p>
        </p:txBody>
      </p:sp>
      <p:sp>
        <p:nvSpPr>
          <p:cNvPr id="1027" name="Tijdelijke aanduiding voor tekst 2"/>
          <p:cNvSpPr>
            <a:spLocks noGrp="1"/>
          </p:cNvSpPr>
          <p:nvPr>
            <p:ph type="body" idx="1"/>
          </p:nvPr>
        </p:nvSpPr>
        <p:spPr bwMode="auto">
          <a:xfrm>
            <a:off x="334433" y="1268417"/>
            <a:ext cx="11618384"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Tijdelijke aanduiding voor datum 3"/>
          <p:cNvSpPr>
            <a:spLocks noGrp="1"/>
          </p:cNvSpPr>
          <p:nvPr>
            <p:ph type="dt" sz="half" idx="2"/>
          </p:nvPr>
        </p:nvSpPr>
        <p:spPr>
          <a:xfrm>
            <a:off x="8591552" y="6592887"/>
            <a:ext cx="2844800" cy="212726"/>
          </a:xfrm>
          <a:prstGeom prst="rect">
            <a:avLst/>
          </a:prstGeom>
        </p:spPr>
        <p:txBody>
          <a:bodyPr vert="horz" lIns="91440" tIns="45720" rIns="91440" bIns="45720" rtlCol="0" anchor="ctr"/>
          <a:lstStyle>
            <a:lvl1pPr algn="r" fontAlgn="auto">
              <a:spcBef>
                <a:spcPts val="0"/>
              </a:spcBef>
              <a:spcAft>
                <a:spcPts val="0"/>
              </a:spcAft>
              <a:defRPr sz="886" smtClean="0">
                <a:solidFill>
                  <a:schemeClr val="tx1">
                    <a:tint val="75000"/>
                  </a:schemeClr>
                </a:solidFill>
                <a:latin typeface="+mn-lt"/>
                <a:cs typeface="+mn-cs"/>
              </a:defRPr>
            </a:lvl1pPr>
          </a:lstStyle>
          <a:p>
            <a:pPr>
              <a:defRPr/>
            </a:pPr>
            <a:fld id="{71AA4D14-D34E-4D72-A7CD-6033A257731C}" type="datetimeFigureOut">
              <a:rPr lang="en-US"/>
              <a:pPr>
                <a:defRPr/>
              </a:pPr>
              <a:t>9/16/2024</a:t>
            </a:fld>
            <a:endParaRPr lang="en-US"/>
          </a:p>
        </p:txBody>
      </p:sp>
      <p:sp>
        <p:nvSpPr>
          <p:cNvPr id="5" name="Tijdelijke aanduiding voor voettekst 4"/>
          <p:cNvSpPr>
            <a:spLocks noGrp="1"/>
          </p:cNvSpPr>
          <p:nvPr>
            <p:ph type="ftr" sz="quarter" idx="3"/>
          </p:nvPr>
        </p:nvSpPr>
        <p:spPr>
          <a:xfrm>
            <a:off x="3862917" y="6592887"/>
            <a:ext cx="3860801" cy="212726"/>
          </a:xfrm>
          <a:prstGeom prst="rect">
            <a:avLst/>
          </a:prstGeom>
        </p:spPr>
        <p:txBody>
          <a:bodyPr vert="horz" lIns="91440" tIns="45720" rIns="91440" bIns="45720" rtlCol="0" anchor="ctr"/>
          <a:lstStyle>
            <a:lvl1pPr algn="ctr" fontAlgn="auto">
              <a:spcBef>
                <a:spcPts val="0"/>
              </a:spcBef>
              <a:spcAft>
                <a:spcPts val="0"/>
              </a:spcAft>
              <a:defRPr sz="886">
                <a:solidFill>
                  <a:schemeClr val="tx1">
                    <a:tint val="75000"/>
                  </a:schemeClr>
                </a:solidFill>
                <a:latin typeface="+mn-lt"/>
                <a:cs typeface="+mn-cs"/>
              </a:defRPr>
            </a:lvl1pPr>
          </a:lstStyle>
          <a:p>
            <a:pPr>
              <a:defRPr/>
            </a:pPr>
            <a:endParaRPr lang="en-US"/>
          </a:p>
        </p:txBody>
      </p:sp>
      <p:sp>
        <p:nvSpPr>
          <p:cNvPr id="6" name="Tijdelijke aanduiding voor dianummer 5"/>
          <p:cNvSpPr>
            <a:spLocks noGrp="1"/>
          </p:cNvSpPr>
          <p:nvPr>
            <p:ph type="sldNum" sz="quarter" idx="4"/>
          </p:nvPr>
        </p:nvSpPr>
        <p:spPr>
          <a:xfrm>
            <a:off x="9203268" y="6592887"/>
            <a:ext cx="2844800" cy="212726"/>
          </a:xfrm>
          <a:prstGeom prst="rect">
            <a:avLst/>
          </a:prstGeom>
        </p:spPr>
        <p:txBody>
          <a:bodyPr vert="horz" lIns="91440" tIns="45720" rIns="91440" bIns="45720" rtlCol="0" anchor="ctr"/>
          <a:lstStyle>
            <a:lvl1pPr algn="r" fontAlgn="auto">
              <a:spcBef>
                <a:spcPts val="0"/>
              </a:spcBef>
              <a:spcAft>
                <a:spcPts val="0"/>
              </a:spcAft>
              <a:defRPr sz="886" smtClean="0">
                <a:solidFill>
                  <a:schemeClr val="tx1">
                    <a:tint val="75000"/>
                  </a:schemeClr>
                </a:solidFill>
                <a:latin typeface="+mn-lt"/>
                <a:cs typeface="+mn-cs"/>
              </a:defRPr>
            </a:lvl1pPr>
          </a:lstStyle>
          <a:p>
            <a:pPr>
              <a:defRPr/>
            </a:pPr>
            <a:fld id="{15B9196E-6A56-4253-AD12-F10467EAFC8A}" type="slidenum">
              <a:rPr lang="en-US"/>
              <a:pPr>
                <a:defRPr/>
              </a:pPr>
              <a:t>‹nr.›</a:t>
            </a:fld>
            <a:endParaRPr lang="en-US"/>
          </a:p>
        </p:txBody>
      </p:sp>
      <p:cxnSp>
        <p:nvCxnSpPr>
          <p:cNvPr id="9" name="Rechte verbindingslijn 8"/>
          <p:cNvCxnSpPr/>
          <p:nvPr/>
        </p:nvCxnSpPr>
        <p:spPr>
          <a:xfrm>
            <a:off x="0" y="6165850"/>
            <a:ext cx="12192000" cy="0"/>
          </a:xfrm>
          <a:prstGeom prst="line">
            <a:avLst/>
          </a:prstGeom>
          <a:ln w="25400">
            <a:solidFill>
              <a:srgbClr val="EEF0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325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ransition spd="med">
    <p:fade/>
  </p:transition>
  <p:txStyles>
    <p:titleStyle>
      <a:lvl1pPr algn="l" rtl="0" fontAlgn="base">
        <a:lnSpc>
          <a:spcPts val="2559"/>
        </a:lnSpc>
        <a:spcBef>
          <a:spcPct val="0"/>
        </a:spcBef>
        <a:spcAft>
          <a:spcPct val="0"/>
        </a:spcAft>
        <a:defRPr sz="2559" b="1" kern="1200">
          <a:solidFill>
            <a:schemeClr val="tx1"/>
          </a:solidFill>
          <a:latin typeface="+mj-lt"/>
          <a:ea typeface="+mj-ea"/>
          <a:cs typeface="+mj-cs"/>
        </a:defRPr>
      </a:lvl1pPr>
      <a:lvl2pPr algn="l" rtl="0" fontAlgn="base">
        <a:lnSpc>
          <a:spcPts val="2559"/>
        </a:lnSpc>
        <a:spcBef>
          <a:spcPct val="0"/>
        </a:spcBef>
        <a:spcAft>
          <a:spcPct val="0"/>
        </a:spcAft>
        <a:defRPr sz="2559" b="1">
          <a:solidFill>
            <a:srgbClr val="009CDA"/>
          </a:solidFill>
          <a:latin typeface="Verdana" pitchFamily="34" charset="0"/>
        </a:defRPr>
      </a:lvl2pPr>
      <a:lvl3pPr algn="l" rtl="0" fontAlgn="base">
        <a:lnSpc>
          <a:spcPts val="2559"/>
        </a:lnSpc>
        <a:spcBef>
          <a:spcPct val="0"/>
        </a:spcBef>
        <a:spcAft>
          <a:spcPct val="0"/>
        </a:spcAft>
        <a:defRPr sz="2559" b="1">
          <a:solidFill>
            <a:srgbClr val="009CDA"/>
          </a:solidFill>
          <a:latin typeface="Verdana" pitchFamily="34" charset="0"/>
        </a:defRPr>
      </a:lvl3pPr>
      <a:lvl4pPr algn="l" rtl="0" fontAlgn="base">
        <a:lnSpc>
          <a:spcPts val="2559"/>
        </a:lnSpc>
        <a:spcBef>
          <a:spcPct val="0"/>
        </a:spcBef>
        <a:spcAft>
          <a:spcPct val="0"/>
        </a:spcAft>
        <a:defRPr sz="2559" b="1">
          <a:solidFill>
            <a:srgbClr val="009CDA"/>
          </a:solidFill>
          <a:latin typeface="Verdana" pitchFamily="34" charset="0"/>
        </a:defRPr>
      </a:lvl4pPr>
      <a:lvl5pPr algn="l" rtl="0" fontAlgn="base">
        <a:lnSpc>
          <a:spcPts val="2559"/>
        </a:lnSpc>
        <a:spcBef>
          <a:spcPct val="0"/>
        </a:spcBef>
        <a:spcAft>
          <a:spcPct val="0"/>
        </a:spcAft>
        <a:defRPr sz="2559" b="1">
          <a:solidFill>
            <a:srgbClr val="009CDA"/>
          </a:solidFill>
          <a:latin typeface="Verdana" pitchFamily="34" charset="0"/>
        </a:defRPr>
      </a:lvl5pPr>
      <a:lvl6pPr marL="450009" algn="l" rtl="0" fontAlgn="base">
        <a:lnSpc>
          <a:spcPts val="2559"/>
        </a:lnSpc>
        <a:spcBef>
          <a:spcPct val="0"/>
        </a:spcBef>
        <a:spcAft>
          <a:spcPct val="0"/>
        </a:spcAft>
        <a:defRPr sz="2559" b="1">
          <a:solidFill>
            <a:srgbClr val="009CDA"/>
          </a:solidFill>
          <a:latin typeface="Verdana" pitchFamily="34" charset="0"/>
        </a:defRPr>
      </a:lvl6pPr>
      <a:lvl7pPr marL="900020" algn="l" rtl="0" fontAlgn="base">
        <a:lnSpc>
          <a:spcPts val="2559"/>
        </a:lnSpc>
        <a:spcBef>
          <a:spcPct val="0"/>
        </a:spcBef>
        <a:spcAft>
          <a:spcPct val="0"/>
        </a:spcAft>
        <a:defRPr sz="2559" b="1">
          <a:solidFill>
            <a:srgbClr val="009CDA"/>
          </a:solidFill>
          <a:latin typeface="Verdana" pitchFamily="34" charset="0"/>
        </a:defRPr>
      </a:lvl7pPr>
      <a:lvl8pPr marL="1350029" algn="l" rtl="0" fontAlgn="base">
        <a:lnSpc>
          <a:spcPts val="2559"/>
        </a:lnSpc>
        <a:spcBef>
          <a:spcPct val="0"/>
        </a:spcBef>
        <a:spcAft>
          <a:spcPct val="0"/>
        </a:spcAft>
        <a:defRPr sz="2559" b="1">
          <a:solidFill>
            <a:srgbClr val="009CDA"/>
          </a:solidFill>
          <a:latin typeface="Verdana" pitchFamily="34" charset="0"/>
        </a:defRPr>
      </a:lvl8pPr>
      <a:lvl9pPr marL="1800038" algn="l" rtl="0" fontAlgn="base">
        <a:lnSpc>
          <a:spcPts val="2559"/>
        </a:lnSpc>
        <a:spcBef>
          <a:spcPct val="0"/>
        </a:spcBef>
        <a:spcAft>
          <a:spcPct val="0"/>
        </a:spcAft>
        <a:defRPr sz="2559" b="1">
          <a:solidFill>
            <a:srgbClr val="009CDA"/>
          </a:solidFill>
          <a:latin typeface="Verdana" pitchFamily="34" charset="0"/>
        </a:defRPr>
      </a:lvl9pPr>
    </p:titleStyle>
    <p:bodyStyle>
      <a:lvl1pPr marL="337507" indent="-337507" algn="l" rtl="0" fontAlgn="base">
        <a:spcBef>
          <a:spcPct val="20000"/>
        </a:spcBef>
        <a:spcAft>
          <a:spcPct val="0"/>
        </a:spcAft>
        <a:buClr>
          <a:srgbClr val="009CDA"/>
        </a:buClr>
        <a:buFont typeface="Arial" charset="0"/>
        <a:buChar char="•"/>
        <a:defRPr sz="1968" kern="1200">
          <a:solidFill>
            <a:schemeClr val="tx1"/>
          </a:solidFill>
          <a:latin typeface="+mn-lt"/>
          <a:ea typeface="+mn-ea"/>
          <a:cs typeface="+mn-cs"/>
        </a:defRPr>
      </a:lvl1pPr>
      <a:lvl2pPr marL="731266" indent="-281256" algn="l" rtl="0" fontAlgn="base">
        <a:spcBef>
          <a:spcPct val="20000"/>
        </a:spcBef>
        <a:spcAft>
          <a:spcPct val="0"/>
        </a:spcAft>
        <a:buFont typeface="Arial" charset="0"/>
        <a:buChar char="–"/>
        <a:defRPr sz="1968" kern="1200">
          <a:solidFill>
            <a:schemeClr val="tx1"/>
          </a:solidFill>
          <a:latin typeface="+mn-lt"/>
          <a:ea typeface="+mn-ea"/>
          <a:cs typeface="+mn-cs"/>
        </a:defRPr>
      </a:lvl2pPr>
      <a:lvl3pPr marL="1125024" indent="-225005" algn="l" rtl="0" fontAlgn="base">
        <a:spcBef>
          <a:spcPct val="20000"/>
        </a:spcBef>
        <a:spcAft>
          <a:spcPct val="0"/>
        </a:spcAft>
        <a:buFont typeface="Arial" charset="0"/>
        <a:buChar char="•"/>
        <a:defRPr sz="1968" kern="1200">
          <a:solidFill>
            <a:schemeClr val="tx1"/>
          </a:solidFill>
          <a:latin typeface="+mn-lt"/>
          <a:ea typeface="+mn-ea"/>
          <a:cs typeface="+mn-cs"/>
        </a:defRPr>
      </a:lvl3pPr>
      <a:lvl4pPr marL="1575034" indent="-225005" algn="l" rtl="0" fontAlgn="base">
        <a:spcBef>
          <a:spcPct val="20000"/>
        </a:spcBef>
        <a:spcAft>
          <a:spcPct val="0"/>
        </a:spcAft>
        <a:buFont typeface="Arial" charset="0"/>
        <a:buChar char="–"/>
        <a:defRPr sz="1968" kern="1200">
          <a:solidFill>
            <a:schemeClr val="tx1"/>
          </a:solidFill>
          <a:latin typeface="+mn-lt"/>
          <a:ea typeface="+mn-ea"/>
          <a:cs typeface="+mn-cs"/>
        </a:defRPr>
      </a:lvl4pPr>
      <a:lvl5pPr marL="2025042" indent="-225005" algn="l" rtl="0" fontAlgn="base">
        <a:spcBef>
          <a:spcPct val="20000"/>
        </a:spcBef>
        <a:spcAft>
          <a:spcPct val="0"/>
        </a:spcAft>
        <a:buFont typeface="Arial" charset="0"/>
        <a:buChar char="»"/>
        <a:defRPr sz="1968" kern="1200">
          <a:solidFill>
            <a:schemeClr val="tx1"/>
          </a:solidFill>
          <a:latin typeface="+mn-lt"/>
          <a:ea typeface="+mn-ea"/>
          <a:cs typeface="+mn-cs"/>
        </a:defRPr>
      </a:lvl5pPr>
      <a:lvl6pPr marL="2475052"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6pPr>
      <a:lvl7pPr marL="292506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7pPr>
      <a:lvl8pPr marL="337507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8pPr>
      <a:lvl9pPr marL="3825081"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9pPr>
    </p:bodyStyle>
    <p:otherStyle>
      <a:defPPr>
        <a:defRPr lang="en-US"/>
      </a:defPPr>
      <a:lvl1pPr marL="0" algn="l" defTabSz="900020" rtl="0" eaLnBrk="1" latinLnBrk="0" hangingPunct="1">
        <a:defRPr sz="1772" kern="1200">
          <a:solidFill>
            <a:schemeClr val="tx1"/>
          </a:solidFill>
          <a:latin typeface="+mn-lt"/>
          <a:ea typeface="+mn-ea"/>
          <a:cs typeface="+mn-cs"/>
        </a:defRPr>
      </a:lvl1pPr>
      <a:lvl2pPr marL="450009" algn="l" defTabSz="900020" rtl="0" eaLnBrk="1" latinLnBrk="0" hangingPunct="1">
        <a:defRPr sz="1772" kern="1200">
          <a:solidFill>
            <a:schemeClr val="tx1"/>
          </a:solidFill>
          <a:latin typeface="+mn-lt"/>
          <a:ea typeface="+mn-ea"/>
          <a:cs typeface="+mn-cs"/>
        </a:defRPr>
      </a:lvl2pPr>
      <a:lvl3pPr marL="900020" algn="l" defTabSz="900020" rtl="0" eaLnBrk="1" latinLnBrk="0" hangingPunct="1">
        <a:defRPr sz="1772" kern="1200">
          <a:solidFill>
            <a:schemeClr val="tx1"/>
          </a:solidFill>
          <a:latin typeface="+mn-lt"/>
          <a:ea typeface="+mn-ea"/>
          <a:cs typeface="+mn-cs"/>
        </a:defRPr>
      </a:lvl3pPr>
      <a:lvl4pPr marL="1350029" algn="l" defTabSz="900020" rtl="0" eaLnBrk="1" latinLnBrk="0" hangingPunct="1">
        <a:defRPr sz="1772" kern="1200">
          <a:solidFill>
            <a:schemeClr val="tx1"/>
          </a:solidFill>
          <a:latin typeface="+mn-lt"/>
          <a:ea typeface="+mn-ea"/>
          <a:cs typeface="+mn-cs"/>
        </a:defRPr>
      </a:lvl4pPr>
      <a:lvl5pPr marL="1800038" algn="l" defTabSz="900020" rtl="0" eaLnBrk="1" latinLnBrk="0" hangingPunct="1">
        <a:defRPr sz="1772" kern="1200">
          <a:solidFill>
            <a:schemeClr val="tx1"/>
          </a:solidFill>
          <a:latin typeface="+mn-lt"/>
          <a:ea typeface="+mn-ea"/>
          <a:cs typeface="+mn-cs"/>
        </a:defRPr>
      </a:lvl5pPr>
      <a:lvl6pPr marL="2250048" algn="l" defTabSz="900020" rtl="0" eaLnBrk="1" latinLnBrk="0" hangingPunct="1">
        <a:defRPr sz="1772" kern="1200">
          <a:solidFill>
            <a:schemeClr val="tx1"/>
          </a:solidFill>
          <a:latin typeface="+mn-lt"/>
          <a:ea typeface="+mn-ea"/>
          <a:cs typeface="+mn-cs"/>
        </a:defRPr>
      </a:lvl6pPr>
      <a:lvl7pPr marL="2700057" algn="l" defTabSz="900020" rtl="0" eaLnBrk="1" latinLnBrk="0" hangingPunct="1">
        <a:defRPr sz="1772" kern="1200">
          <a:solidFill>
            <a:schemeClr val="tx1"/>
          </a:solidFill>
          <a:latin typeface="+mn-lt"/>
          <a:ea typeface="+mn-ea"/>
          <a:cs typeface="+mn-cs"/>
        </a:defRPr>
      </a:lvl7pPr>
      <a:lvl8pPr marL="3150067" algn="l" defTabSz="900020" rtl="0" eaLnBrk="1" latinLnBrk="0" hangingPunct="1">
        <a:defRPr sz="1772" kern="1200">
          <a:solidFill>
            <a:schemeClr val="tx1"/>
          </a:solidFill>
          <a:latin typeface="+mn-lt"/>
          <a:ea typeface="+mn-ea"/>
          <a:cs typeface="+mn-cs"/>
        </a:defRPr>
      </a:lvl8pPr>
      <a:lvl9pPr marL="3600077" algn="l" defTabSz="900020"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hyperlink" Target="https://youtu.be/PRAfgKTOBE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jpeg"/><Relationship Id="rId3" Type="http://schemas.openxmlformats.org/officeDocument/2006/relationships/image" Target="../media/image62.emf"/><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5.emf"/><Relationship Id="rId11" Type="http://schemas.openxmlformats.org/officeDocument/2006/relationships/image" Target="../media/image70.jpeg"/><Relationship Id="rId5" Type="http://schemas.openxmlformats.org/officeDocument/2006/relationships/image" Target="../media/image64.emf"/><Relationship Id="rId10" Type="http://schemas.openxmlformats.org/officeDocument/2006/relationships/image" Target="../media/image69.png"/><Relationship Id="rId4" Type="http://schemas.openxmlformats.org/officeDocument/2006/relationships/image" Target="../media/image63.emf"/><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5.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F19B86E-8FF8-489A-97FE-C255F5C6D935}"/>
              </a:ext>
            </a:extLst>
          </p:cNvPr>
          <p:cNvSpPr txBox="1"/>
          <p:nvPr/>
        </p:nvSpPr>
        <p:spPr>
          <a:xfrm>
            <a:off x="8769426" y="6269827"/>
            <a:ext cx="2941504" cy="261610"/>
          </a:xfrm>
          <a:prstGeom prst="rect">
            <a:avLst/>
          </a:prstGeom>
          <a:solidFill>
            <a:schemeClr val="bg1"/>
          </a:solidFill>
        </p:spPr>
        <p:txBody>
          <a:bodyPr wrap="square" rtlCol="0">
            <a:spAutoFit/>
          </a:bodyPr>
          <a:lstStyle/>
          <a:p>
            <a:endParaRPr lang="nl-NL" sz="1100" b="1">
              <a:solidFill>
                <a:srgbClr val="002060"/>
              </a:solidFill>
            </a:endParaRPr>
          </a:p>
        </p:txBody>
      </p:sp>
      <p:sp>
        <p:nvSpPr>
          <p:cNvPr id="3" name="Tekstvak 2">
            <a:extLst>
              <a:ext uri="{FF2B5EF4-FFF2-40B4-BE49-F238E27FC236}">
                <a16:creationId xmlns:a16="http://schemas.microsoft.com/office/drawing/2014/main" id="{B2CD77F9-0A54-4E2D-88BE-5BA14D094FA3}"/>
              </a:ext>
            </a:extLst>
          </p:cNvPr>
          <p:cNvSpPr txBox="1"/>
          <p:nvPr/>
        </p:nvSpPr>
        <p:spPr>
          <a:xfrm>
            <a:off x="4754811" y="6269827"/>
            <a:ext cx="3083544" cy="369332"/>
          </a:xfrm>
          <a:prstGeom prst="rect">
            <a:avLst/>
          </a:prstGeom>
          <a:noFill/>
        </p:spPr>
        <p:txBody>
          <a:bodyPr wrap="square" lIns="91440" tIns="45720" rIns="91440" bIns="45720" rtlCol="0" anchor="t">
            <a:spAutoFit/>
          </a:bodyPr>
          <a:lstStyle/>
          <a:p>
            <a:r>
              <a:rPr lang="nl-NL" b="1" i="1" dirty="0">
                <a:solidFill>
                  <a:srgbClr val="002060"/>
                </a:solidFill>
              </a:rPr>
              <a:t>Taal actief</a:t>
            </a:r>
            <a:r>
              <a:rPr lang="nl-NL" b="1" dirty="0">
                <a:solidFill>
                  <a:srgbClr val="002060"/>
                </a:solidFill>
              </a:rPr>
              <a:t> </a:t>
            </a:r>
            <a:r>
              <a:rPr lang="nl-NL" b="1">
                <a:solidFill>
                  <a:srgbClr val="002060"/>
                </a:solidFill>
              </a:rPr>
              <a:t>– </a:t>
            </a:r>
            <a:r>
              <a:rPr lang="nl-NL" b="1" dirty="0">
                <a:solidFill>
                  <a:srgbClr val="002060"/>
                </a:solidFill>
              </a:rPr>
              <a:t>Ouderinformatie</a:t>
            </a:r>
            <a:endParaRPr lang="en-US" b="1">
              <a:solidFill>
                <a:srgbClr val="002060"/>
              </a:solidFill>
            </a:endParaRPr>
          </a:p>
        </p:txBody>
      </p:sp>
    </p:spTree>
    <p:extLst>
      <p:ext uri="{BB962C8B-B14F-4D97-AF65-F5344CB8AC3E}">
        <p14:creationId xmlns:p14="http://schemas.microsoft.com/office/powerpoint/2010/main" val="190650308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CABA6624-C3BB-6346-9698-CFFCA5BB4AE5}"/>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Communicatie |</a:t>
            </a:r>
            <a:r>
              <a:rPr kumimoji="0" lang="nl-NL" sz="1800" b="0" i="0" u="none" strike="noStrike" kern="1200" cap="none" spc="0" normalizeH="0" noProof="0" dirty="0">
                <a:ln>
                  <a:noFill/>
                </a:ln>
                <a:solidFill>
                  <a:prstClr val="white"/>
                </a:solidFill>
                <a:effectLst/>
                <a:uLnTx/>
                <a:uFillTx/>
                <a:ea typeface="+mn-ea"/>
                <a:cs typeface="+mn-cs"/>
              </a:rPr>
              <a:t> Hulp van andere kinderen geeft vertrouwen</a:t>
            </a:r>
            <a:endParaRPr kumimoji="0" lang="nl-NL" sz="1800" b="0" i="0" u="none" strike="noStrike" kern="1200" cap="none" spc="0" normalizeH="0" baseline="0" noProof="0" dirty="0">
              <a:ln>
                <a:noFill/>
              </a:ln>
              <a:solidFill>
                <a:prstClr val="white"/>
              </a:solidFill>
              <a:effectLst/>
              <a:uLnTx/>
              <a:uFillTx/>
              <a:ea typeface="+mn-ea"/>
              <a:cs typeface="+mn-cs"/>
            </a:endParaRPr>
          </a:p>
        </p:txBody>
      </p:sp>
      <p:pic>
        <p:nvPicPr>
          <p:cNvPr id="5" name="Afbeelding 7">
            <a:extLst>
              <a:ext uri="{FF2B5EF4-FFF2-40B4-BE49-F238E27FC236}">
                <a16:creationId xmlns:a16="http://schemas.microsoft.com/office/drawing/2014/main" id="{E937A39D-16D7-4540-9CA2-000D12B97DC0}"/>
              </a:ext>
            </a:extLst>
          </p:cNvPr>
          <p:cNvPicPr>
            <a:picLocks noChangeAspect="1"/>
          </p:cNvPicPr>
          <p:nvPr/>
        </p:nvPicPr>
        <p:blipFill>
          <a:blip r:embed="rId3"/>
          <a:stretch>
            <a:fillRect/>
          </a:stretch>
        </p:blipFill>
        <p:spPr>
          <a:xfrm>
            <a:off x="334963" y="590550"/>
            <a:ext cx="8858250" cy="6151563"/>
          </a:xfrm>
          <a:prstGeom prst="rect">
            <a:avLst/>
          </a:prstGeom>
          <a:ln>
            <a:solidFill>
              <a:srgbClr val="B0B0B0"/>
            </a:solidFill>
          </a:ln>
          <a:effectLst>
            <a:outerShdw blurRad="50800" dist="38100" dir="2700000" algn="tl" rotWithShape="0">
              <a:prstClr val="black">
                <a:alpha val="10000"/>
              </a:prstClr>
            </a:outerShdw>
          </a:effectLst>
        </p:spPr>
      </p:pic>
      <p:grpSp>
        <p:nvGrpSpPr>
          <p:cNvPr id="6" name="Group 21">
            <a:extLst>
              <a:ext uri="{FF2B5EF4-FFF2-40B4-BE49-F238E27FC236}">
                <a16:creationId xmlns:a16="http://schemas.microsoft.com/office/drawing/2014/main" id="{F8130594-C778-4DFA-B690-AE18441C094A}"/>
              </a:ext>
            </a:extLst>
          </p:cNvPr>
          <p:cNvGrpSpPr/>
          <p:nvPr/>
        </p:nvGrpSpPr>
        <p:grpSpPr>
          <a:xfrm>
            <a:off x="7382934" y="4045304"/>
            <a:ext cx="4287805" cy="2222146"/>
            <a:chOff x="6203414" y="2268024"/>
            <a:chExt cx="5797065" cy="3255151"/>
          </a:xfrm>
        </p:grpSpPr>
        <p:pic>
          <p:nvPicPr>
            <p:cNvPr id="7" name="Afbeelding 6">
              <a:hlinkClick r:id="rId4"/>
              <a:extLst>
                <a:ext uri="{FF2B5EF4-FFF2-40B4-BE49-F238E27FC236}">
                  <a16:creationId xmlns:a16="http://schemas.microsoft.com/office/drawing/2014/main" id="{D27C1183-BFFE-4DD1-8D4C-9C98E5070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414" y="2268024"/>
              <a:ext cx="5797065" cy="3255151"/>
            </a:xfrm>
            <a:prstGeom prst="rect">
              <a:avLst/>
            </a:prstGeom>
            <a:effectLst>
              <a:outerShdw blurRad="50800" dist="38100" dir="2700000" algn="tl" rotWithShape="0">
                <a:prstClr val="black">
                  <a:alpha val="10000"/>
                </a:prstClr>
              </a:outerShdw>
            </a:effectLst>
          </p:spPr>
        </p:pic>
        <p:grpSp>
          <p:nvGrpSpPr>
            <p:cNvPr id="8" name="Group 18">
              <a:extLst>
                <a:ext uri="{FF2B5EF4-FFF2-40B4-BE49-F238E27FC236}">
                  <a16:creationId xmlns:a16="http://schemas.microsoft.com/office/drawing/2014/main" id="{B5713CD9-9787-4319-B38E-9361FD475B8A}"/>
                </a:ext>
              </a:extLst>
            </p:cNvPr>
            <p:cNvGrpSpPr/>
            <p:nvPr/>
          </p:nvGrpSpPr>
          <p:grpSpPr>
            <a:xfrm>
              <a:off x="8802918" y="4730596"/>
              <a:ext cx="540000" cy="540000"/>
              <a:chOff x="8644746" y="4363453"/>
              <a:chExt cx="914400" cy="914400"/>
            </a:xfrm>
          </p:grpSpPr>
          <p:sp>
            <p:nvSpPr>
              <p:cNvPr id="9" name="Oval 19">
                <a:hlinkClick r:id="rId4"/>
                <a:extLst>
                  <a:ext uri="{FF2B5EF4-FFF2-40B4-BE49-F238E27FC236}">
                    <a16:creationId xmlns:a16="http://schemas.microsoft.com/office/drawing/2014/main" id="{961FA2F7-3C21-4216-8885-6642AA4A1AB3}"/>
                  </a:ext>
                </a:extLst>
              </p:cNvPr>
              <p:cNvSpPr/>
              <p:nvPr/>
            </p:nvSpPr>
            <p:spPr>
              <a:xfrm>
                <a:off x="8644746" y="4363453"/>
                <a:ext cx="914400" cy="914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10" name="Triangle 20">
                <a:hlinkClick r:id="rId4"/>
                <a:extLst>
                  <a:ext uri="{FF2B5EF4-FFF2-40B4-BE49-F238E27FC236}">
                    <a16:creationId xmlns:a16="http://schemas.microsoft.com/office/drawing/2014/main" id="{BC106674-58BB-49A7-9D33-D64BF57D71CF}"/>
                  </a:ext>
                </a:extLst>
              </p:cNvPr>
              <p:cNvSpPr/>
              <p:nvPr/>
            </p:nvSpPr>
            <p:spPr>
              <a:xfrm rot="5400000">
                <a:off x="8928192" y="4600288"/>
                <a:ext cx="511248" cy="4407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grpSp>
      </p:grpSp>
    </p:spTree>
    <p:extLst>
      <p:ext uri="{BB962C8B-B14F-4D97-AF65-F5344CB8AC3E}">
        <p14:creationId xmlns:p14="http://schemas.microsoft.com/office/powerpoint/2010/main" val="405116470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2BADF2AC-92F8-EB4D-A884-315E8161FE0A}"/>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lvl="0" indent="0">
              <a:buClr>
                <a:srgbClr val="4F81BD"/>
              </a:buClr>
              <a:buNone/>
              <a:defRPr/>
            </a:pPr>
            <a:r>
              <a:rPr kumimoji="0" lang="nl-NL" sz="1800" b="0" i="0" u="none" strike="noStrike" kern="1200" cap="none" spc="0" normalizeH="0" baseline="0" noProof="0" dirty="0">
                <a:ln>
                  <a:noFill/>
                </a:ln>
                <a:solidFill>
                  <a:prstClr val="white"/>
                </a:solidFill>
                <a:effectLst/>
                <a:uLnTx/>
                <a:uFillTx/>
                <a:ea typeface="+mn-ea"/>
                <a:cs typeface="+mn-cs"/>
              </a:rPr>
              <a:t>Groeien</a:t>
            </a:r>
            <a:r>
              <a:rPr kumimoji="0" lang="nl-NL" sz="1800" b="0" i="0" u="none" strike="noStrike" kern="1200" cap="none" spc="0" normalizeH="0" noProof="0" dirty="0">
                <a:ln>
                  <a:noFill/>
                </a:ln>
                <a:solidFill>
                  <a:prstClr val="white"/>
                </a:solidFill>
                <a:effectLst/>
                <a:uLnTx/>
                <a:uFillTx/>
                <a:ea typeface="+mn-ea"/>
                <a:cs typeface="+mn-cs"/>
              </a:rPr>
              <a:t> in taal | </a:t>
            </a:r>
            <a:r>
              <a:rPr kumimoji="0" lang="nl-NL" sz="1800" b="0" i="0" u="none" strike="noStrike" kern="1200" cap="none" spc="0" normalizeH="0" baseline="0" noProof="0" dirty="0">
                <a:ln>
                  <a:noFill/>
                </a:ln>
                <a:solidFill>
                  <a:prstClr val="white"/>
                </a:solidFill>
                <a:effectLst/>
                <a:uLnTx/>
                <a:uFillTx/>
                <a:ea typeface="+mn-ea"/>
                <a:cs typeface="+mn-cs"/>
              </a:rPr>
              <a:t>Meetbaar en merkbaar</a:t>
            </a:r>
          </a:p>
        </p:txBody>
      </p:sp>
      <p:pic>
        <p:nvPicPr>
          <p:cNvPr id="5" name="Afbeelding 8">
            <a:extLst>
              <a:ext uri="{FF2B5EF4-FFF2-40B4-BE49-F238E27FC236}">
                <a16:creationId xmlns:a16="http://schemas.microsoft.com/office/drawing/2014/main" id="{DA6E59CC-FD1D-F54B-859A-436B93678A6E}"/>
              </a:ext>
            </a:extLst>
          </p:cNvPr>
          <p:cNvPicPr>
            <a:picLocks noChangeAspect="1"/>
          </p:cNvPicPr>
          <p:nvPr/>
        </p:nvPicPr>
        <p:blipFill>
          <a:blip r:embed="rId3"/>
          <a:stretch>
            <a:fillRect/>
          </a:stretch>
        </p:blipFill>
        <p:spPr>
          <a:xfrm>
            <a:off x="371475" y="1011554"/>
            <a:ext cx="4273575" cy="5725421"/>
          </a:xfrm>
          <a:prstGeom prst="rect">
            <a:avLst/>
          </a:prstGeom>
          <a:ln>
            <a:solidFill>
              <a:srgbClr val="B0B0B0"/>
            </a:solidFill>
          </a:ln>
          <a:effectLst>
            <a:outerShdw blurRad="50800" dist="38100" dir="2700000" algn="tl" rotWithShape="0">
              <a:prstClr val="black">
                <a:alpha val="10000"/>
              </a:prstClr>
            </a:outerShdw>
          </a:effectLst>
        </p:spPr>
      </p:pic>
      <p:pic>
        <p:nvPicPr>
          <p:cNvPr id="6" name="Afbeelding 14">
            <a:extLst>
              <a:ext uri="{FF2B5EF4-FFF2-40B4-BE49-F238E27FC236}">
                <a16:creationId xmlns:a16="http://schemas.microsoft.com/office/drawing/2014/main" id="{3427800B-9061-C545-8FED-1C1744DA7CA8}"/>
              </a:ext>
            </a:extLst>
          </p:cNvPr>
          <p:cNvPicPr>
            <a:picLocks noChangeAspect="1"/>
          </p:cNvPicPr>
          <p:nvPr/>
        </p:nvPicPr>
        <p:blipFill>
          <a:blip r:embed="rId4"/>
          <a:stretch>
            <a:fillRect/>
          </a:stretch>
        </p:blipFill>
        <p:spPr>
          <a:xfrm>
            <a:off x="4782829" y="1011554"/>
            <a:ext cx="4273575" cy="5725421"/>
          </a:xfrm>
          <a:prstGeom prst="rect">
            <a:avLst/>
          </a:prstGeom>
          <a:ln>
            <a:solidFill>
              <a:srgbClr val="B0B0B0"/>
            </a:solidFill>
          </a:ln>
          <a:effectLst>
            <a:outerShdw blurRad="50800" dist="38100" dir="2700000" algn="tl" rotWithShape="0">
              <a:prstClr val="black">
                <a:alpha val="10000"/>
              </a:prstClr>
            </a:outerShdw>
          </a:effectLst>
        </p:spPr>
      </p:pic>
      <p:sp>
        <p:nvSpPr>
          <p:cNvPr id="11" name="Tijdelijke aanduiding voor inhoud 2">
            <a:extLst>
              <a:ext uri="{FF2B5EF4-FFF2-40B4-BE49-F238E27FC236}">
                <a16:creationId xmlns:a16="http://schemas.microsoft.com/office/drawing/2014/main" id="{94979C54-6997-9040-806A-5222252098EC}"/>
              </a:ext>
            </a:extLst>
          </p:cNvPr>
          <p:cNvSpPr txBox="1">
            <a:spLocks/>
          </p:cNvSpPr>
          <p:nvPr/>
        </p:nvSpPr>
        <p:spPr bwMode="auto">
          <a:xfrm>
            <a:off x="371476" y="678843"/>
            <a:ext cx="611188"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lvl="0" indent="0">
              <a:buClr>
                <a:srgbClr val="4F81BD"/>
              </a:buClr>
              <a:buNone/>
              <a:defRPr/>
            </a:pPr>
            <a:r>
              <a:rPr kumimoji="0" lang="nl-NL" sz="1800" b="1" i="0" u="none" strike="noStrike" kern="1200" cap="none" spc="0" normalizeH="0" baseline="0" noProof="0" dirty="0">
                <a:ln>
                  <a:noFill/>
                </a:ln>
                <a:solidFill>
                  <a:schemeClr val="accent6"/>
                </a:solidFill>
                <a:effectLst/>
                <a:uLnTx/>
                <a:uFillTx/>
                <a:ea typeface="+mn-ea"/>
                <a:cs typeface="+mn-cs"/>
              </a:rPr>
              <a:t>Toets</a:t>
            </a:r>
            <a:endParaRPr lang="nl-NL" sz="1800" b="1" i="0" u="none" strike="noStrike" kern="1200" cap="none" spc="0" normalizeH="0" baseline="0" noProof="0">
              <a:ln>
                <a:noFill/>
              </a:ln>
              <a:solidFill>
                <a:schemeClr val="accent6"/>
              </a:solidFill>
              <a:effectLst/>
              <a:uLnTx/>
              <a:uFillTx/>
              <a:ea typeface="Calibri"/>
              <a:cs typeface="Calibri"/>
            </a:endParaRPr>
          </a:p>
        </p:txBody>
      </p:sp>
      <p:sp>
        <p:nvSpPr>
          <p:cNvPr id="12" name="Tijdelijke aanduiding voor inhoud 2">
            <a:extLst>
              <a:ext uri="{FF2B5EF4-FFF2-40B4-BE49-F238E27FC236}">
                <a16:creationId xmlns:a16="http://schemas.microsoft.com/office/drawing/2014/main" id="{E29E1E55-B7CE-334E-8CE7-C10B29021CF0}"/>
              </a:ext>
            </a:extLst>
          </p:cNvPr>
          <p:cNvSpPr txBox="1">
            <a:spLocks/>
          </p:cNvSpPr>
          <p:nvPr/>
        </p:nvSpPr>
        <p:spPr bwMode="auto">
          <a:xfrm>
            <a:off x="4782829" y="668904"/>
            <a:ext cx="1754504" cy="2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lvl="0" indent="0">
              <a:buClr>
                <a:srgbClr val="4F81BD"/>
              </a:buClr>
              <a:buNone/>
              <a:defRPr/>
            </a:pPr>
            <a:r>
              <a:rPr kumimoji="0" lang="nl-NL" sz="1800" b="1" i="0" u="none" strike="noStrike" kern="1200" cap="none" spc="0" normalizeH="0" baseline="0" noProof="0" dirty="0" err="1">
                <a:ln>
                  <a:noFill/>
                </a:ln>
                <a:solidFill>
                  <a:schemeClr val="accent6"/>
                </a:solidFill>
                <a:effectLst/>
                <a:uLnTx/>
                <a:uFillTx/>
                <a:ea typeface="+mn-ea"/>
                <a:cs typeface="+mn-cs"/>
              </a:rPr>
              <a:t>Taalgroeigesprek</a:t>
            </a:r>
            <a:endParaRPr lang="nl-NL" sz="1800" b="1" i="0" u="none" strike="noStrike" kern="1200" cap="none" spc="0" normalizeH="0" baseline="0" noProof="0" dirty="0">
              <a:ln>
                <a:noFill/>
              </a:ln>
              <a:solidFill>
                <a:schemeClr val="accent6"/>
              </a:solidFill>
              <a:effectLst/>
              <a:uLnTx/>
              <a:uFillTx/>
              <a:ea typeface="Calibri"/>
              <a:cs typeface="Calibri"/>
            </a:endParaRPr>
          </a:p>
        </p:txBody>
      </p:sp>
      <p:pic>
        <p:nvPicPr>
          <p:cNvPr id="1026" name="Picture 2" descr="Taal actief 5 Taal - groep 7 - taalgroeiboek">
            <a:extLst>
              <a:ext uri="{FF2B5EF4-FFF2-40B4-BE49-F238E27FC236}">
                <a16:creationId xmlns:a16="http://schemas.microsoft.com/office/drawing/2014/main" id="{070E8AE4-4F8E-684F-F717-AAF8F8F7E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7305" y="2103735"/>
            <a:ext cx="2413220" cy="342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224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CA415EF-A473-4E3F-9678-8E6F5E4F3B06}"/>
              </a:ext>
            </a:extLst>
          </p:cNvPr>
          <p:cNvSpPr>
            <a:spLocks noGrp="1"/>
          </p:cNvSpPr>
          <p:nvPr>
            <p:ph type="body" sz="quarter" idx="13"/>
          </p:nvPr>
        </p:nvSpPr>
        <p:spPr>
          <a:xfrm>
            <a:off x="5051300" y="2941000"/>
            <a:ext cx="2089399" cy="648035"/>
          </a:xfrm>
        </p:spPr>
        <p:txBody>
          <a:bodyPr/>
          <a:lstStyle/>
          <a:p>
            <a:r>
              <a:rPr lang="nl-NL">
                <a:latin typeface="Verdana" panose="020B0604030504040204" pitchFamily="34" charset="0"/>
                <a:ea typeface="Verdana" panose="020B0604030504040204" pitchFamily="34" charset="0"/>
              </a:rPr>
              <a:t>Vragen?</a:t>
            </a:r>
            <a:endParaRPr lang="LID4096">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974967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8F6BA7C-DBEB-C8DF-5BA3-713DBDDF2BF4}"/>
              </a:ext>
            </a:extLst>
          </p:cNvPr>
          <p:cNvSpPr txBox="1"/>
          <p:nvPr/>
        </p:nvSpPr>
        <p:spPr>
          <a:xfrm>
            <a:off x="4611655" y="6306188"/>
            <a:ext cx="3058601" cy="369332"/>
          </a:xfrm>
          <a:prstGeom prst="rect">
            <a:avLst/>
          </a:prstGeom>
          <a:noFill/>
        </p:spPr>
        <p:txBody>
          <a:bodyPr wrap="square" lIns="91440" tIns="45720" rIns="91440" bIns="45720" anchor="t">
            <a:spAutoFit/>
          </a:bodyPr>
          <a:lstStyle/>
          <a:p>
            <a:r>
              <a:rPr lang="nl-NL" b="1" i="1" dirty="0">
                <a:solidFill>
                  <a:srgbClr val="002060"/>
                </a:solidFill>
              </a:rPr>
              <a:t>Taal actief </a:t>
            </a:r>
            <a:r>
              <a:rPr lang="nl-NL" b="1">
                <a:solidFill>
                  <a:srgbClr val="002060"/>
                </a:solidFill>
              </a:rPr>
              <a:t>– </a:t>
            </a:r>
            <a:r>
              <a:rPr lang="nl-NL" b="1" dirty="0">
                <a:solidFill>
                  <a:srgbClr val="002060"/>
                </a:solidFill>
              </a:rPr>
              <a:t>Ouderinformatie</a:t>
            </a:r>
            <a:endParaRPr lang="en-US" b="1">
              <a:solidFill>
                <a:srgbClr val="002060"/>
              </a:solidFill>
            </a:endParaRPr>
          </a:p>
        </p:txBody>
      </p:sp>
    </p:spTree>
    <p:extLst>
      <p:ext uri="{BB962C8B-B14F-4D97-AF65-F5344CB8AC3E}">
        <p14:creationId xmlns:p14="http://schemas.microsoft.com/office/powerpoint/2010/main" val="273515921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2AC6611-EA4C-7F47-A678-C6FEC388B534}"/>
              </a:ext>
            </a:extLst>
          </p:cNvPr>
          <p:cNvSpPr>
            <a:spLocks noGrp="1"/>
          </p:cNvSpPr>
          <p:nvPr>
            <p:ph idx="1"/>
          </p:nvPr>
        </p:nvSpPr>
        <p:spPr>
          <a:xfrm>
            <a:off x="9224529" y="2354704"/>
            <a:ext cx="10839069" cy="978038"/>
          </a:xfrm>
        </p:spPr>
        <p:txBody>
          <a:bodyPr lIns="0">
            <a:normAutofit/>
          </a:bodyPr>
          <a:lstStyle/>
          <a:p>
            <a:r>
              <a:rPr lang="en-GB" sz="1800" err="1"/>
              <a:t>Dagelijks</a:t>
            </a:r>
            <a:r>
              <a:rPr lang="en-GB" sz="1800"/>
              <a:t> </a:t>
            </a:r>
            <a:r>
              <a:rPr lang="en-GB" sz="1800" err="1"/>
              <a:t>dictee</a:t>
            </a:r>
            <a:endParaRPr lang="en-GB" sz="1800"/>
          </a:p>
          <a:p>
            <a:r>
              <a:rPr lang="en-GB" sz="1800" err="1"/>
              <a:t>Herhalen</a:t>
            </a:r>
            <a:r>
              <a:rPr lang="en-GB" sz="1800"/>
              <a:t> en </a:t>
            </a:r>
            <a:r>
              <a:rPr lang="en-GB" sz="1800" err="1"/>
              <a:t>oefenen</a:t>
            </a:r>
            <a:endParaRPr lang="en-GB" sz="1800"/>
          </a:p>
        </p:txBody>
      </p:sp>
      <p:sp>
        <p:nvSpPr>
          <p:cNvPr id="6" name="Tijdelijke aanduiding voor inhoud 2">
            <a:extLst>
              <a:ext uri="{FF2B5EF4-FFF2-40B4-BE49-F238E27FC236}">
                <a16:creationId xmlns:a16="http://schemas.microsoft.com/office/drawing/2014/main" id="{AC0B7B7E-753E-7446-8754-8CAB477B2CAD}"/>
              </a:ext>
            </a:extLst>
          </p:cNvPr>
          <p:cNvSpPr txBox="1">
            <a:spLocks/>
          </p:cNvSpPr>
          <p:nvPr/>
        </p:nvSpPr>
        <p:spPr bwMode="auto">
          <a:xfrm>
            <a:off x="371474" y="21497"/>
            <a:ext cx="964882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Opbouw van een blok | 8 thema’s van 4 weken</a:t>
            </a:r>
          </a:p>
        </p:txBody>
      </p:sp>
      <p:pic>
        <p:nvPicPr>
          <p:cNvPr id="7" name="Picture 6">
            <a:extLst>
              <a:ext uri="{FF2B5EF4-FFF2-40B4-BE49-F238E27FC236}">
                <a16:creationId xmlns:a16="http://schemas.microsoft.com/office/drawing/2014/main" id="{A0E5C98F-F4E7-E649-B99A-8BC44E86BA81}"/>
              </a:ext>
            </a:extLst>
          </p:cNvPr>
          <p:cNvPicPr>
            <a:picLocks noChangeAspect="1"/>
          </p:cNvPicPr>
          <p:nvPr/>
        </p:nvPicPr>
        <p:blipFill rotWithShape="1">
          <a:blip r:embed="rId3">
            <a:extLst>
              <a:ext uri="{28A0092B-C50C-407E-A947-70E740481C1C}">
                <a14:useLocalDpi xmlns:a14="http://schemas.microsoft.com/office/drawing/2010/main" val="0"/>
              </a:ext>
            </a:extLst>
          </a:blip>
          <a:srcRect t="16365" b="-1191"/>
          <a:stretch/>
        </p:blipFill>
        <p:spPr>
          <a:xfrm>
            <a:off x="637793" y="1207541"/>
            <a:ext cx="7873766" cy="2041775"/>
          </a:xfrm>
          <a:prstGeom prst="rect">
            <a:avLst/>
          </a:prstGeom>
        </p:spPr>
      </p:pic>
      <p:sp>
        <p:nvSpPr>
          <p:cNvPr id="9" name="Titel 1">
            <a:extLst>
              <a:ext uri="{FF2B5EF4-FFF2-40B4-BE49-F238E27FC236}">
                <a16:creationId xmlns:a16="http://schemas.microsoft.com/office/drawing/2014/main" id="{19B7BA8F-9B2E-E848-861A-85D259C9DF02}"/>
              </a:ext>
            </a:extLst>
          </p:cNvPr>
          <p:cNvSpPr>
            <a:spLocks noGrp="1"/>
          </p:cNvSpPr>
          <p:nvPr>
            <p:ph type="title"/>
          </p:nvPr>
        </p:nvSpPr>
        <p:spPr>
          <a:xfrm>
            <a:off x="9224529" y="1807816"/>
            <a:ext cx="8937583" cy="841224"/>
          </a:xfrm>
        </p:spPr>
        <p:txBody>
          <a:bodyPr lIns="0" tIns="0" rIns="0" bIns="0">
            <a:normAutofit/>
          </a:bodyPr>
          <a:lstStyle/>
          <a:p>
            <a:r>
              <a:rPr lang="nl-NL" sz="1800" b="1" dirty="0">
                <a:latin typeface="+mn-lt"/>
              </a:rPr>
              <a:t>Week 1 t/m 3</a:t>
            </a:r>
            <a:br>
              <a:rPr lang="nl-NL" sz="1800" b="1" dirty="0">
                <a:latin typeface="+mn-lt"/>
              </a:rPr>
            </a:br>
            <a:endParaRPr lang="nl-NL" sz="1800" b="1" dirty="0">
              <a:latin typeface="+mn-lt"/>
            </a:endParaRPr>
          </a:p>
        </p:txBody>
      </p:sp>
      <p:pic>
        <p:nvPicPr>
          <p:cNvPr id="10" name="Picture 19">
            <a:extLst>
              <a:ext uri="{FF2B5EF4-FFF2-40B4-BE49-F238E27FC236}">
                <a16:creationId xmlns:a16="http://schemas.microsoft.com/office/drawing/2014/main" id="{DFC686DE-AFF4-4998-A762-90F072A86990}"/>
              </a:ext>
            </a:extLst>
          </p:cNvPr>
          <p:cNvPicPr>
            <a:picLocks noChangeAspect="1"/>
          </p:cNvPicPr>
          <p:nvPr/>
        </p:nvPicPr>
        <p:blipFill rotWithShape="1">
          <a:blip r:embed="rId4">
            <a:extLst>
              <a:ext uri="{28A0092B-C50C-407E-A947-70E740481C1C}">
                <a14:useLocalDpi xmlns:a14="http://schemas.microsoft.com/office/drawing/2010/main" val="0"/>
              </a:ext>
            </a:extLst>
          </a:blip>
          <a:srcRect t="16563" b="-1389"/>
          <a:stretch/>
        </p:blipFill>
        <p:spPr>
          <a:xfrm>
            <a:off x="637793" y="3641751"/>
            <a:ext cx="7873766" cy="2041775"/>
          </a:xfrm>
          <a:prstGeom prst="rect">
            <a:avLst/>
          </a:prstGeom>
        </p:spPr>
      </p:pic>
      <p:sp>
        <p:nvSpPr>
          <p:cNvPr id="11" name="Titel 1">
            <a:extLst>
              <a:ext uri="{FF2B5EF4-FFF2-40B4-BE49-F238E27FC236}">
                <a16:creationId xmlns:a16="http://schemas.microsoft.com/office/drawing/2014/main" id="{BA8434CE-17FA-44A5-B6BD-E13803350FF9}"/>
              </a:ext>
            </a:extLst>
          </p:cNvPr>
          <p:cNvSpPr txBox="1">
            <a:spLocks/>
          </p:cNvSpPr>
          <p:nvPr/>
        </p:nvSpPr>
        <p:spPr bwMode="auto">
          <a:xfrm>
            <a:off x="9224529" y="3847501"/>
            <a:ext cx="893758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fontAlgn="base">
              <a:lnSpc>
                <a:spcPts val="2559"/>
              </a:lnSpc>
              <a:spcBef>
                <a:spcPct val="0"/>
              </a:spcBef>
              <a:spcAft>
                <a:spcPct val="0"/>
              </a:spcAft>
              <a:defRPr sz="2559" b="1" kern="1200">
                <a:solidFill>
                  <a:srgbClr val="019BB4"/>
                </a:solidFill>
                <a:latin typeface="+mj-lt"/>
                <a:ea typeface="+mj-ea"/>
                <a:cs typeface="+mj-cs"/>
              </a:defRPr>
            </a:lvl1pPr>
            <a:lvl2pPr algn="l" rtl="0" fontAlgn="base">
              <a:lnSpc>
                <a:spcPts val="2559"/>
              </a:lnSpc>
              <a:spcBef>
                <a:spcPct val="0"/>
              </a:spcBef>
              <a:spcAft>
                <a:spcPct val="0"/>
              </a:spcAft>
              <a:defRPr sz="2559" b="1">
                <a:solidFill>
                  <a:srgbClr val="009CDA"/>
                </a:solidFill>
                <a:latin typeface="Verdana" pitchFamily="34" charset="0"/>
              </a:defRPr>
            </a:lvl2pPr>
            <a:lvl3pPr algn="l" rtl="0" fontAlgn="base">
              <a:lnSpc>
                <a:spcPts val="2559"/>
              </a:lnSpc>
              <a:spcBef>
                <a:spcPct val="0"/>
              </a:spcBef>
              <a:spcAft>
                <a:spcPct val="0"/>
              </a:spcAft>
              <a:defRPr sz="2559" b="1">
                <a:solidFill>
                  <a:srgbClr val="009CDA"/>
                </a:solidFill>
                <a:latin typeface="Verdana" pitchFamily="34" charset="0"/>
              </a:defRPr>
            </a:lvl3pPr>
            <a:lvl4pPr algn="l" rtl="0" fontAlgn="base">
              <a:lnSpc>
                <a:spcPts val="2559"/>
              </a:lnSpc>
              <a:spcBef>
                <a:spcPct val="0"/>
              </a:spcBef>
              <a:spcAft>
                <a:spcPct val="0"/>
              </a:spcAft>
              <a:defRPr sz="2559" b="1">
                <a:solidFill>
                  <a:srgbClr val="009CDA"/>
                </a:solidFill>
                <a:latin typeface="Verdana" pitchFamily="34" charset="0"/>
              </a:defRPr>
            </a:lvl4pPr>
            <a:lvl5pPr algn="l" rtl="0" fontAlgn="base">
              <a:lnSpc>
                <a:spcPts val="2559"/>
              </a:lnSpc>
              <a:spcBef>
                <a:spcPct val="0"/>
              </a:spcBef>
              <a:spcAft>
                <a:spcPct val="0"/>
              </a:spcAft>
              <a:defRPr sz="2559" b="1">
                <a:solidFill>
                  <a:srgbClr val="009CDA"/>
                </a:solidFill>
                <a:latin typeface="Verdana" pitchFamily="34" charset="0"/>
              </a:defRPr>
            </a:lvl5pPr>
            <a:lvl6pPr marL="450009" algn="l" rtl="0" fontAlgn="base">
              <a:lnSpc>
                <a:spcPts val="2559"/>
              </a:lnSpc>
              <a:spcBef>
                <a:spcPct val="0"/>
              </a:spcBef>
              <a:spcAft>
                <a:spcPct val="0"/>
              </a:spcAft>
              <a:defRPr sz="2559" b="1">
                <a:solidFill>
                  <a:srgbClr val="009CDA"/>
                </a:solidFill>
                <a:latin typeface="Verdana" pitchFamily="34" charset="0"/>
              </a:defRPr>
            </a:lvl6pPr>
            <a:lvl7pPr marL="900020" algn="l" rtl="0" fontAlgn="base">
              <a:lnSpc>
                <a:spcPts val="2559"/>
              </a:lnSpc>
              <a:spcBef>
                <a:spcPct val="0"/>
              </a:spcBef>
              <a:spcAft>
                <a:spcPct val="0"/>
              </a:spcAft>
              <a:defRPr sz="2559" b="1">
                <a:solidFill>
                  <a:srgbClr val="009CDA"/>
                </a:solidFill>
                <a:latin typeface="Verdana" pitchFamily="34" charset="0"/>
              </a:defRPr>
            </a:lvl7pPr>
            <a:lvl8pPr marL="1350029" algn="l" rtl="0" fontAlgn="base">
              <a:lnSpc>
                <a:spcPts val="2559"/>
              </a:lnSpc>
              <a:spcBef>
                <a:spcPct val="0"/>
              </a:spcBef>
              <a:spcAft>
                <a:spcPct val="0"/>
              </a:spcAft>
              <a:defRPr sz="2559" b="1">
                <a:solidFill>
                  <a:srgbClr val="009CDA"/>
                </a:solidFill>
                <a:latin typeface="Verdana" pitchFamily="34" charset="0"/>
              </a:defRPr>
            </a:lvl8pPr>
            <a:lvl9pPr marL="1800038" algn="l" rtl="0" fontAlgn="base">
              <a:lnSpc>
                <a:spcPts val="2559"/>
              </a:lnSpc>
              <a:spcBef>
                <a:spcPct val="0"/>
              </a:spcBef>
              <a:spcAft>
                <a:spcPct val="0"/>
              </a:spcAft>
              <a:defRPr sz="2559" b="1">
                <a:solidFill>
                  <a:srgbClr val="009CDA"/>
                </a:solidFill>
                <a:latin typeface="Verdana" pitchFamily="34" charset="0"/>
              </a:defRPr>
            </a:lvl9pPr>
          </a:lstStyle>
          <a:p>
            <a:r>
              <a:rPr lang="nl-NL" sz="2000"/>
              <a:t>Week 4</a:t>
            </a:r>
          </a:p>
        </p:txBody>
      </p:sp>
      <p:sp>
        <p:nvSpPr>
          <p:cNvPr id="2" name="Content Placeholder 2">
            <a:extLst>
              <a:ext uri="{FF2B5EF4-FFF2-40B4-BE49-F238E27FC236}">
                <a16:creationId xmlns:a16="http://schemas.microsoft.com/office/drawing/2014/main" id="{B90FA13F-1D62-516E-B59D-C1FCD32027D7}"/>
              </a:ext>
            </a:extLst>
          </p:cNvPr>
          <p:cNvSpPr txBox="1">
            <a:spLocks/>
          </p:cNvSpPr>
          <p:nvPr/>
        </p:nvSpPr>
        <p:spPr>
          <a:xfrm>
            <a:off x="9113692" y="4272951"/>
            <a:ext cx="10839069" cy="978038"/>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Clr>
                <a:srgbClr val="00A1A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A1AB"/>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1A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A1A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A1A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err="1"/>
              <a:t>Samenwerkend</a:t>
            </a:r>
            <a:r>
              <a:rPr lang="en-GB" sz="1800"/>
              <a:t> </a:t>
            </a:r>
            <a:r>
              <a:rPr lang="en-GB" sz="1800" err="1"/>
              <a:t>leren</a:t>
            </a:r>
            <a:endParaRPr lang="en-GB" sz="1800"/>
          </a:p>
          <a:p>
            <a:r>
              <a:rPr lang="en-GB" sz="1800" err="1"/>
              <a:t>Toets</a:t>
            </a:r>
            <a:endParaRPr lang="en-GB" sz="1800"/>
          </a:p>
        </p:txBody>
      </p:sp>
    </p:spTree>
    <p:extLst>
      <p:ext uri="{BB962C8B-B14F-4D97-AF65-F5344CB8AC3E}">
        <p14:creationId xmlns:p14="http://schemas.microsoft.com/office/powerpoint/2010/main" val="250566422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BE788-28F6-7F40-B90D-49547A086AF5}"/>
              </a:ext>
            </a:extLst>
          </p:cNvPr>
          <p:cNvSpPr>
            <a:spLocks noGrp="1"/>
          </p:cNvSpPr>
          <p:nvPr>
            <p:ph idx="1"/>
          </p:nvPr>
        </p:nvSpPr>
        <p:spPr>
          <a:xfrm>
            <a:off x="337046" y="1464029"/>
            <a:ext cx="4124904" cy="3895635"/>
          </a:xfrm>
        </p:spPr>
        <p:txBody>
          <a:bodyPr lIns="0">
            <a:noAutofit/>
          </a:bodyPr>
          <a:lstStyle/>
          <a:p>
            <a:r>
              <a:rPr lang="en-GB" sz="1800" dirty="0"/>
              <a:t>net </a:t>
            </a:r>
            <a:r>
              <a:rPr lang="en-GB" sz="1800" dirty="0" err="1"/>
              <a:t>als</a:t>
            </a:r>
            <a:r>
              <a:rPr lang="en-GB" sz="1800" dirty="0"/>
              <a:t> </a:t>
            </a:r>
            <a:r>
              <a:rPr lang="en-GB" sz="1800" dirty="0" err="1"/>
              <a:t>mier</a:t>
            </a:r>
            <a:endParaRPr lang="en-GB" sz="1800" dirty="0"/>
          </a:p>
          <a:p>
            <a:r>
              <a:rPr lang="en-GB" sz="1800" dirty="0"/>
              <a:t>net </a:t>
            </a:r>
            <a:r>
              <a:rPr lang="en-GB" sz="1800" dirty="0" err="1"/>
              <a:t>als</a:t>
            </a:r>
            <a:r>
              <a:rPr lang="en-GB" sz="1800" dirty="0"/>
              <a:t> sla</a:t>
            </a:r>
            <a:r>
              <a:rPr lang="en-GB" sz="1800" b="1" dirty="0">
                <a:solidFill>
                  <a:srgbClr val="019BB4"/>
                </a:solidFill>
              </a:rPr>
              <a:t>ng</a:t>
            </a:r>
          </a:p>
          <a:p>
            <a:r>
              <a:rPr lang="en-GB" sz="1800" dirty="0"/>
              <a:t>net </a:t>
            </a:r>
            <a:r>
              <a:rPr lang="en-GB" sz="1800" dirty="0" err="1"/>
              <a:t>als</a:t>
            </a:r>
            <a:r>
              <a:rPr lang="en-GB" sz="1800" dirty="0"/>
              <a:t> </a:t>
            </a:r>
            <a:r>
              <a:rPr lang="en-GB" sz="1800" dirty="0" err="1"/>
              <a:t>spe</a:t>
            </a:r>
            <a:r>
              <a:rPr lang="en-GB" sz="1800" b="1" dirty="0" err="1">
                <a:solidFill>
                  <a:srgbClr val="019BB4"/>
                </a:solidFill>
              </a:rPr>
              <a:t>cht</a:t>
            </a:r>
            <a:endParaRPr lang="en-GB" sz="1800" b="1" dirty="0">
              <a:solidFill>
                <a:srgbClr val="019BB4"/>
              </a:solidFill>
            </a:endParaRPr>
          </a:p>
          <a:p>
            <a:r>
              <a:rPr lang="en-GB" sz="1800" dirty="0"/>
              <a:t>net </a:t>
            </a:r>
            <a:r>
              <a:rPr lang="en-GB" sz="1800" dirty="0" err="1"/>
              <a:t>als</a:t>
            </a:r>
            <a:r>
              <a:rPr lang="en-GB" sz="1800" dirty="0"/>
              <a:t> </a:t>
            </a:r>
            <a:r>
              <a:rPr lang="en-GB" sz="1800" dirty="0" err="1"/>
              <a:t>sti</a:t>
            </a:r>
            <a:r>
              <a:rPr lang="en-GB" sz="1800" b="1" dirty="0" err="1">
                <a:solidFill>
                  <a:srgbClr val="019BB4"/>
                </a:solidFill>
              </a:rPr>
              <a:t>nk</a:t>
            </a:r>
            <a:r>
              <a:rPr lang="en-GB" sz="1800" dirty="0" err="1"/>
              <a:t>dier</a:t>
            </a:r>
            <a:endParaRPr lang="en-GB" sz="1800" dirty="0"/>
          </a:p>
          <a:p>
            <a:r>
              <a:rPr lang="en-GB" sz="1800" dirty="0"/>
              <a:t>net </a:t>
            </a:r>
            <a:r>
              <a:rPr lang="en-GB" sz="1800" dirty="0" err="1"/>
              <a:t>als</a:t>
            </a:r>
            <a:r>
              <a:rPr lang="en-GB" sz="1800" dirty="0"/>
              <a:t> b</a:t>
            </a:r>
            <a:r>
              <a:rPr lang="en-GB" sz="1800" b="1" dirty="0">
                <a:solidFill>
                  <a:srgbClr val="019BB4"/>
                </a:solidFill>
              </a:rPr>
              <a:t>eer</a:t>
            </a:r>
          </a:p>
          <a:p>
            <a:r>
              <a:rPr lang="en-GB" sz="1800" dirty="0"/>
              <a:t>net </a:t>
            </a:r>
            <a:r>
              <a:rPr lang="en-GB" sz="1800" dirty="0" err="1"/>
              <a:t>als</a:t>
            </a:r>
            <a:r>
              <a:rPr lang="en-GB" sz="1800" dirty="0"/>
              <a:t> </a:t>
            </a:r>
            <a:r>
              <a:rPr lang="en-GB" sz="1800" dirty="0" err="1"/>
              <a:t>h</a:t>
            </a:r>
            <a:r>
              <a:rPr lang="en-GB" sz="1800" b="1" dirty="0" err="1">
                <a:solidFill>
                  <a:srgbClr val="019BB4"/>
                </a:solidFill>
              </a:rPr>
              <a:t>aai</a:t>
            </a:r>
            <a:endParaRPr lang="en-GB" sz="1800" b="1" dirty="0">
              <a:solidFill>
                <a:srgbClr val="019BB4"/>
              </a:solidFill>
            </a:endParaRPr>
          </a:p>
          <a:p>
            <a:r>
              <a:rPr lang="en-GB" sz="1800" dirty="0"/>
              <a:t>net </a:t>
            </a:r>
            <a:r>
              <a:rPr lang="en-GB" sz="1800" dirty="0" err="1"/>
              <a:t>als</a:t>
            </a:r>
            <a:r>
              <a:rPr lang="en-GB" sz="1800" dirty="0"/>
              <a:t> </a:t>
            </a:r>
            <a:r>
              <a:rPr lang="en-GB" sz="1800" dirty="0" err="1"/>
              <a:t>l</a:t>
            </a:r>
            <a:r>
              <a:rPr lang="en-GB" sz="1800" b="1" dirty="0" err="1">
                <a:solidFill>
                  <a:srgbClr val="019BB4"/>
                </a:solidFill>
              </a:rPr>
              <a:t>eeuw</a:t>
            </a:r>
            <a:endParaRPr lang="en-GB" sz="1800" b="1" dirty="0">
              <a:solidFill>
                <a:srgbClr val="019BB4"/>
              </a:solidFill>
            </a:endParaRPr>
          </a:p>
          <a:p>
            <a:r>
              <a:rPr lang="en-GB" sz="1800" dirty="0"/>
              <a:t>net </a:t>
            </a:r>
            <a:r>
              <a:rPr lang="en-GB" sz="1800" dirty="0" err="1"/>
              <a:t>als</a:t>
            </a:r>
            <a:r>
              <a:rPr lang="en-GB" sz="1800" dirty="0"/>
              <a:t> </a:t>
            </a:r>
            <a:r>
              <a:rPr lang="en-GB" sz="1800" dirty="0" err="1"/>
              <a:t>hon</a:t>
            </a:r>
            <a:r>
              <a:rPr lang="en-GB" sz="1800" b="1" dirty="0" err="1">
                <a:solidFill>
                  <a:srgbClr val="019BB4"/>
                </a:solidFill>
              </a:rPr>
              <a:t>d</a:t>
            </a:r>
            <a:r>
              <a:rPr lang="en-GB" sz="1800" dirty="0"/>
              <a:t> of </a:t>
            </a:r>
            <a:r>
              <a:rPr lang="en-GB" sz="1800" dirty="0" err="1"/>
              <a:t>he</a:t>
            </a:r>
            <a:r>
              <a:rPr lang="en-GB" sz="1800" b="1" dirty="0" err="1">
                <a:solidFill>
                  <a:srgbClr val="019BB4"/>
                </a:solidFill>
              </a:rPr>
              <a:t>rt</a:t>
            </a:r>
            <a:endParaRPr lang="en-GB" sz="1800" b="1" dirty="0">
              <a:solidFill>
                <a:srgbClr val="019BB4"/>
              </a:solidFill>
            </a:endParaRPr>
          </a:p>
          <a:p>
            <a:r>
              <a:rPr lang="en-GB" sz="1800" dirty="0"/>
              <a:t>net </a:t>
            </a:r>
            <a:r>
              <a:rPr lang="en-GB" sz="1800" dirty="0" err="1"/>
              <a:t>als</a:t>
            </a:r>
            <a:r>
              <a:rPr lang="en-GB" sz="1800" dirty="0"/>
              <a:t> </a:t>
            </a:r>
            <a:r>
              <a:rPr lang="en-GB" sz="1800" dirty="0" err="1"/>
              <a:t>kr</a:t>
            </a:r>
            <a:r>
              <a:rPr lang="en-GB" sz="1800" b="1" dirty="0" err="1">
                <a:solidFill>
                  <a:srgbClr val="019BB4"/>
                </a:solidFill>
              </a:rPr>
              <a:t>e</a:t>
            </a:r>
            <a:r>
              <a:rPr lang="en-GB" sz="1800" dirty="0" err="1"/>
              <a:t>kel</a:t>
            </a:r>
            <a:r>
              <a:rPr lang="en-GB" sz="1800" dirty="0"/>
              <a:t> of </a:t>
            </a:r>
            <a:r>
              <a:rPr lang="en-GB" sz="1800" dirty="0" err="1"/>
              <a:t>ki</a:t>
            </a:r>
            <a:r>
              <a:rPr lang="en-GB" sz="1800" b="1" dirty="0" err="1">
                <a:solidFill>
                  <a:srgbClr val="019BB4"/>
                </a:solidFill>
              </a:rPr>
              <a:t>kk</a:t>
            </a:r>
            <a:r>
              <a:rPr lang="en-GB" sz="1800" dirty="0" err="1"/>
              <a:t>er</a:t>
            </a:r>
            <a:endParaRPr lang="en-GB" sz="1800" dirty="0"/>
          </a:p>
          <a:p>
            <a:r>
              <a:rPr lang="en-GB" sz="1800" dirty="0"/>
              <a:t>net </a:t>
            </a:r>
            <a:r>
              <a:rPr lang="en-GB" sz="1800" dirty="0" err="1"/>
              <a:t>als</a:t>
            </a:r>
            <a:r>
              <a:rPr lang="en-GB" sz="1800" dirty="0"/>
              <a:t> </a:t>
            </a:r>
            <a:r>
              <a:rPr lang="en-GB" sz="1800" dirty="0" err="1"/>
              <a:t>b</a:t>
            </a:r>
            <a:r>
              <a:rPr lang="en-GB" sz="1800" b="1" dirty="0" err="1">
                <a:solidFill>
                  <a:srgbClr val="019BB4"/>
                </a:solidFill>
              </a:rPr>
              <a:t>i</a:t>
            </a:r>
            <a:r>
              <a:rPr lang="en-GB" sz="1800" dirty="0" err="1"/>
              <a:t>zon</a:t>
            </a:r>
            <a:endParaRPr lang="en-GB" sz="1800" dirty="0"/>
          </a:p>
          <a:p>
            <a:r>
              <a:rPr lang="en-GB" sz="1800" dirty="0"/>
              <a:t>net </a:t>
            </a:r>
            <a:r>
              <a:rPr lang="en-GB" sz="1800" dirty="0" err="1"/>
              <a:t>als</a:t>
            </a:r>
            <a:r>
              <a:rPr lang="en-GB" sz="1800" dirty="0"/>
              <a:t> </a:t>
            </a:r>
            <a:r>
              <a:rPr lang="en-GB" sz="1800" b="1" dirty="0" err="1">
                <a:solidFill>
                  <a:srgbClr val="019BB4"/>
                </a:solidFill>
              </a:rPr>
              <a:t>c</a:t>
            </a:r>
            <a:r>
              <a:rPr lang="en-GB" sz="1800" dirty="0" err="1"/>
              <a:t>avia</a:t>
            </a:r>
            <a:endParaRPr lang="en-GB" sz="1800" dirty="0"/>
          </a:p>
        </p:txBody>
      </p:sp>
      <p:sp>
        <p:nvSpPr>
          <p:cNvPr id="4" name="Content Placeholder 2">
            <a:extLst>
              <a:ext uri="{FF2B5EF4-FFF2-40B4-BE49-F238E27FC236}">
                <a16:creationId xmlns:a16="http://schemas.microsoft.com/office/drawing/2014/main" id="{DAA542A9-767B-A346-9101-ACEB49FADE62}"/>
              </a:ext>
            </a:extLst>
          </p:cNvPr>
          <p:cNvSpPr txBox="1">
            <a:spLocks/>
          </p:cNvSpPr>
          <p:nvPr/>
        </p:nvSpPr>
        <p:spPr bwMode="auto">
          <a:xfrm>
            <a:off x="5808293" y="1464029"/>
            <a:ext cx="4124904" cy="469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337507" indent="-337507" algn="l" rtl="0" fontAlgn="base">
              <a:spcBef>
                <a:spcPct val="20000"/>
              </a:spcBef>
              <a:spcAft>
                <a:spcPct val="0"/>
              </a:spcAft>
              <a:buClr>
                <a:srgbClr val="00A1AB"/>
              </a:buClr>
              <a:buFont typeface="Arial" charset="0"/>
              <a:buChar char="•"/>
              <a:defRPr sz="1968" kern="1200">
                <a:solidFill>
                  <a:schemeClr val="tx1"/>
                </a:solidFill>
                <a:latin typeface="+mn-lt"/>
                <a:ea typeface="+mn-ea"/>
                <a:cs typeface="+mn-cs"/>
              </a:defRPr>
            </a:lvl1pPr>
            <a:lvl2pPr marL="731266" indent="-281256" algn="l" rtl="0" fontAlgn="base">
              <a:spcBef>
                <a:spcPct val="20000"/>
              </a:spcBef>
              <a:spcAft>
                <a:spcPct val="0"/>
              </a:spcAft>
              <a:buClr>
                <a:srgbClr val="00A1AB"/>
              </a:buClr>
              <a:buFont typeface="Arial" charset="0"/>
              <a:buChar char="–"/>
              <a:defRPr sz="1968" kern="1200">
                <a:solidFill>
                  <a:schemeClr val="tx1"/>
                </a:solidFill>
                <a:latin typeface="+mn-lt"/>
                <a:ea typeface="+mn-ea"/>
                <a:cs typeface="+mn-cs"/>
              </a:defRPr>
            </a:lvl2pPr>
            <a:lvl3pPr marL="1125024" indent="-225005" algn="l" rtl="0" fontAlgn="base">
              <a:spcBef>
                <a:spcPct val="20000"/>
              </a:spcBef>
              <a:spcAft>
                <a:spcPct val="0"/>
              </a:spcAft>
              <a:buClr>
                <a:srgbClr val="00A1AB"/>
              </a:buClr>
              <a:buFont typeface="Arial" charset="0"/>
              <a:buChar char="•"/>
              <a:defRPr sz="1968" kern="1200">
                <a:solidFill>
                  <a:schemeClr val="tx1"/>
                </a:solidFill>
                <a:latin typeface="+mn-lt"/>
                <a:ea typeface="+mn-ea"/>
                <a:cs typeface="+mn-cs"/>
              </a:defRPr>
            </a:lvl3pPr>
            <a:lvl4pPr marL="1575034" indent="-225005" algn="l" rtl="0" fontAlgn="base">
              <a:spcBef>
                <a:spcPct val="20000"/>
              </a:spcBef>
              <a:spcAft>
                <a:spcPct val="0"/>
              </a:spcAft>
              <a:buClr>
                <a:srgbClr val="00A1AB"/>
              </a:buClr>
              <a:buFont typeface="Arial" charset="0"/>
              <a:buChar char="–"/>
              <a:defRPr sz="1968" kern="1200">
                <a:solidFill>
                  <a:schemeClr val="tx1"/>
                </a:solidFill>
                <a:latin typeface="+mn-lt"/>
                <a:ea typeface="+mn-ea"/>
                <a:cs typeface="+mn-cs"/>
              </a:defRPr>
            </a:lvl4pPr>
            <a:lvl5pPr marL="2025042" indent="-225005" algn="l" rtl="0" fontAlgn="base">
              <a:spcBef>
                <a:spcPct val="20000"/>
              </a:spcBef>
              <a:spcAft>
                <a:spcPct val="0"/>
              </a:spcAft>
              <a:buClr>
                <a:srgbClr val="00A1AB"/>
              </a:buClr>
              <a:buFont typeface="Arial" charset="0"/>
              <a:buChar char="»"/>
              <a:defRPr sz="1968" kern="1200">
                <a:solidFill>
                  <a:schemeClr val="tx1"/>
                </a:solidFill>
                <a:latin typeface="+mn-lt"/>
                <a:ea typeface="+mn-ea"/>
                <a:cs typeface="+mn-cs"/>
              </a:defRPr>
            </a:lvl5pPr>
            <a:lvl6pPr marL="2475052"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6pPr>
            <a:lvl7pPr marL="292506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7pPr>
            <a:lvl8pPr marL="3375073"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8pPr>
            <a:lvl9pPr marL="3825081" indent="-225005" algn="l" defTabSz="900020" rtl="0" eaLnBrk="1" latinLnBrk="0" hangingPunct="1">
              <a:spcBef>
                <a:spcPct val="20000"/>
              </a:spcBef>
              <a:buFont typeface="Arial" panose="020B0604020202020204" pitchFamily="34" charset="0"/>
              <a:buChar char="•"/>
              <a:defRPr sz="1968" kern="1200">
                <a:solidFill>
                  <a:schemeClr val="tx1"/>
                </a:solidFill>
                <a:latin typeface="+mn-lt"/>
                <a:ea typeface="+mn-ea"/>
                <a:cs typeface="+mn-cs"/>
              </a:defRPr>
            </a:lvl9pPr>
          </a:lstStyle>
          <a:p>
            <a:r>
              <a:rPr lang="en-GB" sz="1800" dirty="0"/>
              <a:t>net </a:t>
            </a:r>
            <a:r>
              <a:rPr lang="en-GB" sz="1800" dirty="0" err="1"/>
              <a:t>als</a:t>
            </a:r>
            <a:r>
              <a:rPr lang="en-GB" sz="1800" dirty="0"/>
              <a:t> </a:t>
            </a:r>
            <a:r>
              <a:rPr lang="en-GB" sz="1800" dirty="0" err="1"/>
              <a:t>poli</a:t>
            </a:r>
            <a:r>
              <a:rPr lang="en-GB" sz="1800" b="1" dirty="0" err="1">
                <a:solidFill>
                  <a:srgbClr val="019BB4"/>
                </a:solidFill>
              </a:rPr>
              <a:t>tie</a:t>
            </a:r>
            <a:r>
              <a:rPr lang="en-GB" sz="1800" dirty="0" err="1"/>
              <a:t>hond</a:t>
            </a:r>
            <a:endParaRPr lang="en-GB" sz="1800" dirty="0"/>
          </a:p>
          <a:p>
            <a:r>
              <a:rPr lang="en-GB" sz="1800" dirty="0"/>
              <a:t>net </a:t>
            </a:r>
            <a:r>
              <a:rPr lang="en-GB" sz="1800" dirty="0" err="1"/>
              <a:t>als</a:t>
            </a:r>
            <a:r>
              <a:rPr lang="en-GB" sz="1800" dirty="0"/>
              <a:t> </a:t>
            </a:r>
            <a:r>
              <a:rPr lang="en-GB" sz="1800" dirty="0" err="1"/>
              <a:t>ei</a:t>
            </a:r>
            <a:r>
              <a:rPr lang="en-GB" sz="1800" b="1" dirty="0" err="1">
                <a:solidFill>
                  <a:srgbClr val="019BB4"/>
                </a:solidFill>
              </a:rPr>
              <a:t>eren</a:t>
            </a:r>
            <a:endParaRPr lang="en-GB" sz="1800" b="1" dirty="0">
              <a:solidFill>
                <a:srgbClr val="019BB4"/>
              </a:solidFill>
            </a:endParaRPr>
          </a:p>
          <a:p>
            <a:r>
              <a:rPr lang="en-GB" sz="1800" dirty="0"/>
              <a:t>net </a:t>
            </a:r>
            <a:r>
              <a:rPr lang="en-GB" sz="1800" dirty="0" err="1"/>
              <a:t>als</a:t>
            </a:r>
            <a:r>
              <a:rPr lang="en-GB" sz="1800" dirty="0"/>
              <a:t> </a:t>
            </a:r>
            <a:r>
              <a:rPr lang="en-GB" sz="1800" b="1" dirty="0" err="1">
                <a:solidFill>
                  <a:srgbClr val="019BB4"/>
                </a:solidFill>
              </a:rPr>
              <a:t>ge</a:t>
            </a:r>
            <a:r>
              <a:rPr lang="en-GB" sz="1800" dirty="0" err="1"/>
              <a:t>streept</a:t>
            </a:r>
            <a:endParaRPr lang="en-GB" sz="1800" dirty="0"/>
          </a:p>
          <a:p>
            <a:r>
              <a:rPr lang="en-GB" sz="1800" dirty="0"/>
              <a:t>net </a:t>
            </a:r>
            <a:r>
              <a:rPr lang="en-GB" sz="1800" dirty="0" err="1"/>
              <a:t>als</a:t>
            </a:r>
            <a:r>
              <a:rPr lang="en-GB" sz="1800" dirty="0"/>
              <a:t> </a:t>
            </a:r>
            <a:r>
              <a:rPr lang="en-GB" sz="1800" dirty="0" err="1"/>
              <a:t>gift</a:t>
            </a:r>
            <a:r>
              <a:rPr lang="en-GB" sz="1800" b="1" dirty="0" err="1">
                <a:solidFill>
                  <a:srgbClr val="019BB4"/>
                </a:solidFill>
              </a:rPr>
              <a:t>ig</a:t>
            </a:r>
            <a:r>
              <a:rPr lang="en-GB" sz="1800" dirty="0"/>
              <a:t> / </a:t>
            </a:r>
            <a:r>
              <a:rPr lang="en-GB" sz="1800" dirty="0" err="1"/>
              <a:t>gevaar</a:t>
            </a:r>
            <a:r>
              <a:rPr lang="en-GB" sz="1800" b="1" dirty="0" err="1">
                <a:solidFill>
                  <a:srgbClr val="019BB4"/>
                </a:solidFill>
              </a:rPr>
              <a:t>lijk</a:t>
            </a:r>
            <a:r>
              <a:rPr lang="en-GB" sz="1800" dirty="0"/>
              <a:t> </a:t>
            </a:r>
          </a:p>
          <a:p>
            <a:r>
              <a:rPr lang="en-GB" sz="1800" dirty="0"/>
              <a:t>net </a:t>
            </a:r>
            <a:r>
              <a:rPr lang="en-GB" sz="1800" dirty="0" err="1"/>
              <a:t>als</a:t>
            </a:r>
            <a:r>
              <a:rPr lang="en-GB" sz="1800" dirty="0"/>
              <a:t> </a:t>
            </a:r>
            <a:r>
              <a:rPr lang="en-GB" sz="1800" dirty="0" err="1"/>
              <a:t>hoog</a:t>
            </a:r>
            <a:r>
              <a:rPr lang="en-GB" sz="1800" b="1" dirty="0" err="1">
                <a:solidFill>
                  <a:srgbClr val="019BB4"/>
                </a:solidFill>
              </a:rPr>
              <a:t>te</a:t>
            </a:r>
            <a:endParaRPr lang="en-GB" sz="1800" b="1" dirty="0">
              <a:solidFill>
                <a:srgbClr val="019BB4"/>
              </a:solidFill>
            </a:endParaRPr>
          </a:p>
          <a:p>
            <a:r>
              <a:rPr lang="en-GB" sz="1800" dirty="0"/>
              <a:t>net </a:t>
            </a:r>
            <a:r>
              <a:rPr lang="en-GB" sz="1800" dirty="0" err="1"/>
              <a:t>als</a:t>
            </a:r>
            <a:r>
              <a:rPr lang="en-GB" sz="1800" dirty="0"/>
              <a:t> </a:t>
            </a:r>
            <a:r>
              <a:rPr lang="en-GB" sz="1800" dirty="0" err="1"/>
              <a:t>snel</a:t>
            </a:r>
            <a:r>
              <a:rPr lang="en-GB" sz="1800" b="1" dirty="0" err="1">
                <a:solidFill>
                  <a:srgbClr val="019BB4"/>
                </a:solidFill>
              </a:rPr>
              <a:t>heid</a:t>
            </a:r>
            <a:endParaRPr lang="en-GB" sz="1800" b="1" dirty="0">
              <a:solidFill>
                <a:srgbClr val="019BB4"/>
              </a:solidFill>
            </a:endParaRPr>
          </a:p>
          <a:p>
            <a:endParaRPr lang="en-GB" sz="1800" dirty="0"/>
          </a:p>
          <a:p>
            <a:r>
              <a:rPr lang="en-GB" sz="1800" dirty="0"/>
              <a:t>en…</a:t>
            </a:r>
          </a:p>
          <a:p>
            <a:endParaRPr lang="en-GB" sz="1800" dirty="0"/>
          </a:p>
          <a:p>
            <a:endParaRPr lang="en-GB" sz="1800" dirty="0"/>
          </a:p>
          <a:p>
            <a:pPr marL="0" indent="0">
              <a:buNone/>
            </a:pPr>
            <a:endParaRPr lang="en-GB" sz="1800" dirty="0"/>
          </a:p>
          <a:p>
            <a:pPr marL="393759" lvl="1" indent="0">
              <a:buNone/>
            </a:pPr>
            <a:r>
              <a:rPr lang="en-GB" sz="1800" dirty="0"/>
              <a:t>net </a:t>
            </a:r>
            <a:r>
              <a:rPr lang="en-GB" sz="1800" dirty="0" err="1"/>
              <a:t>als</a:t>
            </a:r>
            <a:r>
              <a:rPr lang="en-GB" sz="1800" dirty="0"/>
              <a:t> a</a:t>
            </a:r>
            <a:r>
              <a:rPr lang="en-GB" sz="1800" b="1" dirty="0">
                <a:solidFill>
                  <a:srgbClr val="019BB4"/>
                </a:solidFill>
              </a:rPr>
              <a:t>x</a:t>
            </a:r>
            <a:r>
              <a:rPr lang="en-GB" sz="1800" dirty="0"/>
              <a:t>olotl</a:t>
            </a:r>
          </a:p>
        </p:txBody>
      </p:sp>
      <p:pic>
        <p:nvPicPr>
          <p:cNvPr id="5" name="Afbeelding 18">
            <a:extLst>
              <a:ext uri="{FF2B5EF4-FFF2-40B4-BE49-F238E27FC236}">
                <a16:creationId xmlns:a16="http://schemas.microsoft.com/office/drawing/2014/main" id="{CD8E3313-0662-B543-B0D5-783B71BAAFB0}"/>
              </a:ext>
            </a:extLst>
          </p:cNvPr>
          <p:cNvPicPr>
            <a:picLocks noChangeAspect="1"/>
          </p:cNvPicPr>
          <p:nvPr/>
        </p:nvPicPr>
        <p:blipFill>
          <a:blip r:embed="rId3"/>
          <a:stretch>
            <a:fillRect/>
          </a:stretch>
        </p:blipFill>
        <p:spPr>
          <a:xfrm>
            <a:off x="2742843" y="1531344"/>
            <a:ext cx="854688" cy="692991"/>
          </a:xfrm>
          <a:prstGeom prst="rect">
            <a:avLst/>
          </a:prstGeom>
        </p:spPr>
      </p:pic>
      <p:pic>
        <p:nvPicPr>
          <p:cNvPr id="6" name="Afbeelding 19">
            <a:extLst>
              <a:ext uri="{FF2B5EF4-FFF2-40B4-BE49-F238E27FC236}">
                <a16:creationId xmlns:a16="http://schemas.microsoft.com/office/drawing/2014/main" id="{AE44214B-99DC-6C4D-A8D8-55F4E4BFFAE7}"/>
              </a:ext>
            </a:extLst>
          </p:cNvPr>
          <p:cNvPicPr>
            <a:picLocks noChangeAspect="1"/>
          </p:cNvPicPr>
          <p:nvPr/>
        </p:nvPicPr>
        <p:blipFill>
          <a:blip r:embed="rId4"/>
          <a:stretch>
            <a:fillRect/>
          </a:stretch>
        </p:blipFill>
        <p:spPr>
          <a:xfrm>
            <a:off x="2841300" y="2866046"/>
            <a:ext cx="1144771" cy="1112972"/>
          </a:xfrm>
          <a:prstGeom prst="rect">
            <a:avLst/>
          </a:prstGeom>
        </p:spPr>
      </p:pic>
      <p:pic>
        <p:nvPicPr>
          <p:cNvPr id="7" name="Afbeelding 23">
            <a:extLst>
              <a:ext uri="{FF2B5EF4-FFF2-40B4-BE49-F238E27FC236}">
                <a16:creationId xmlns:a16="http://schemas.microsoft.com/office/drawing/2014/main" id="{EA7639A1-43E5-2C4F-AFF7-890C82178C38}"/>
              </a:ext>
            </a:extLst>
          </p:cNvPr>
          <p:cNvPicPr>
            <a:picLocks noChangeAspect="1"/>
          </p:cNvPicPr>
          <p:nvPr/>
        </p:nvPicPr>
        <p:blipFill>
          <a:blip r:embed="rId5"/>
          <a:stretch>
            <a:fillRect/>
          </a:stretch>
        </p:blipFill>
        <p:spPr>
          <a:xfrm>
            <a:off x="2606443" y="5036248"/>
            <a:ext cx="991088" cy="634916"/>
          </a:xfrm>
          <a:prstGeom prst="rect">
            <a:avLst/>
          </a:prstGeom>
        </p:spPr>
      </p:pic>
      <p:pic>
        <p:nvPicPr>
          <p:cNvPr id="8" name="Afbeelding 22">
            <a:extLst>
              <a:ext uri="{FF2B5EF4-FFF2-40B4-BE49-F238E27FC236}">
                <a16:creationId xmlns:a16="http://schemas.microsoft.com/office/drawing/2014/main" id="{718DA1CE-E605-3E4C-B7FC-D87C1F0096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229658" y="2839270"/>
            <a:ext cx="1471961" cy="1739590"/>
          </a:xfrm>
          <a:prstGeom prst="rect">
            <a:avLst/>
          </a:prstGeom>
        </p:spPr>
      </p:pic>
      <p:pic>
        <p:nvPicPr>
          <p:cNvPr id="9" name="Afbeelding 3" descr="Afbeelding met pijl&#10;&#10;Automatisch gegenereerde beschrijving">
            <a:extLst>
              <a:ext uri="{FF2B5EF4-FFF2-40B4-BE49-F238E27FC236}">
                <a16:creationId xmlns:a16="http://schemas.microsoft.com/office/drawing/2014/main" id="{BF1731C9-62D3-6F42-A60B-33B0AB34E71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26924" b="27436"/>
          <a:stretch/>
        </p:blipFill>
        <p:spPr>
          <a:xfrm>
            <a:off x="2087110" y="1132626"/>
            <a:ext cx="1173578" cy="535610"/>
          </a:xfrm>
          <a:prstGeom prst="rect">
            <a:avLst/>
          </a:prstGeom>
        </p:spPr>
      </p:pic>
      <p:pic>
        <p:nvPicPr>
          <p:cNvPr id="11" name="Afbeelding 21">
            <a:extLst>
              <a:ext uri="{FF2B5EF4-FFF2-40B4-BE49-F238E27FC236}">
                <a16:creationId xmlns:a16="http://schemas.microsoft.com/office/drawing/2014/main" id="{1547E7E2-0BB5-964F-8A02-CA0A23923388}"/>
              </a:ext>
            </a:extLst>
          </p:cNvPr>
          <p:cNvPicPr>
            <a:picLocks noChangeAspect="1"/>
          </p:cNvPicPr>
          <p:nvPr/>
        </p:nvPicPr>
        <p:blipFill>
          <a:blip r:embed="rId8"/>
          <a:stretch>
            <a:fillRect/>
          </a:stretch>
        </p:blipFill>
        <p:spPr>
          <a:xfrm>
            <a:off x="9930819" y="1747338"/>
            <a:ext cx="884289" cy="816740"/>
          </a:xfrm>
          <a:prstGeom prst="rect">
            <a:avLst/>
          </a:prstGeom>
        </p:spPr>
      </p:pic>
      <p:pic>
        <p:nvPicPr>
          <p:cNvPr id="12" name="Afbeelding 25">
            <a:extLst>
              <a:ext uri="{FF2B5EF4-FFF2-40B4-BE49-F238E27FC236}">
                <a16:creationId xmlns:a16="http://schemas.microsoft.com/office/drawing/2014/main" id="{D82430FD-7963-694D-A326-285DEF299B3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035729" y="3403626"/>
            <a:ext cx="1114152" cy="1000848"/>
          </a:xfrm>
          <a:prstGeom prst="rect">
            <a:avLst/>
          </a:prstGeom>
        </p:spPr>
      </p:pic>
      <p:pic>
        <p:nvPicPr>
          <p:cNvPr id="15" name="Afbeelding 24">
            <a:extLst>
              <a:ext uri="{FF2B5EF4-FFF2-40B4-BE49-F238E27FC236}">
                <a16:creationId xmlns:a16="http://schemas.microsoft.com/office/drawing/2014/main" id="{AFFF836F-3E4D-D340-81AB-2B31E12E858C}"/>
              </a:ext>
            </a:extLst>
          </p:cNvPr>
          <p:cNvPicPr>
            <a:picLocks noChangeAspect="1"/>
          </p:cNvPicPr>
          <p:nvPr/>
        </p:nvPicPr>
        <p:blipFill rotWithShape="1">
          <a:blip r:embed="rId10"/>
          <a:srcRect l="2421" t="4970" r="3431" b="4811"/>
          <a:stretch/>
        </p:blipFill>
        <p:spPr>
          <a:xfrm>
            <a:off x="6117590" y="4046729"/>
            <a:ext cx="1227513" cy="1064262"/>
          </a:xfrm>
          <a:prstGeom prst="rect">
            <a:avLst/>
          </a:prstGeom>
        </p:spPr>
      </p:pic>
      <p:pic>
        <p:nvPicPr>
          <p:cNvPr id="16" name="Afbeelding 27">
            <a:extLst>
              <a:ext uri="{FF2B5EF4-FFF2-40B4-BE49-F238E27FC236}">
                <a16:creationId xmlns:a16="http://schemas.microsoft.com/office/drawing/2014/main" id="{37FEBA96-E199-814B-9BA2-A5C7417E758B}"/>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4246" t="20752" r="18391" b="25024"/>
          <a:stretch/>
        </p:blipFill>
        <p:spPr>
          <a:xfrm>
            <a:off x="10736406" y="5353706"/>
            <a:ext cx="1115026" cy="1054034"/>
          </a:xfrm>
          <a:prstGeom prst="rect">
            <a:avLst/>
          </a:prstGeom>
        </p:spPr>
      </p:pic>
      <p:pic>
        <p:nvPicPr>
          <p:cNvPr id="17" name="Afbeelding 9" descr="Afbeelding met ei, bal&#10;&#10;Automatisch gegenereerde beschrijving">
            <a:extLst>
              <a:ext uri="{FF2B5EF4-FFF2-40B4-BE49-F238E27FC236}">
                <a16:creationId xmlns:a16="http://schemas.microsoft.com/office/drawing/2014/main" id="{3871CEC5-F3AB-9148-B613-3E7B2A5D8416}"/>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25098" b="21867"/>
          <a:stretch/>
        </p:blipFill>
        <p:spPr>
          <a:xfrm>
            <a:off x="8670859" y="1668236"/>
            <a:ext cx="1173578" cy="622398"/>
          </a:xfrm>
          <a:prstGeom prst="rect">
            <a:avLst/>
          </a:prstGeom>
        </p:spPr>
      </p:pic>
      <p:pic>
        <p:nvPicPr>
          <p:cNvPr id="18" name="Afbeelding 11">
            <a:extLst>
              <a:ext uri="{FF2B5EF4-FFF2-40B4-BE49-F238E27FC236}">
                <a16:creationId xmlns:a16="http://schemas.microsoft.com/office/drawing/2014/main" id="{FB709B39-A208-A24C-A1AC-7FDB3E9865B3}"/>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155" t="22484" r="13443" b="13801"/>
          <a:stretch/>
        </p:blipFill>
        <p:spPr>
          <a:xfrm>
            <a:off x="9339571" y="2591252"/>
            <a:ext cx="1182496" cy="1117813"/>
          </a:xfrm>
          <a:prstGeom prst="rect">
            <a:avLst/>
          </a:prstGeom>
        </p:spPr>
      </p:pic>
      <p:sp>
        <p:nvSpPr>
          <p:cNvPr id="20" name="Tijdelijke aanduiding voor inhoud 2">
            <a:extLst>
              <a:ext uri="{FF2B5EF4-FFF2-40B4-BE49-F238E27FC236}">
                <a16:creationId xmlns:a16="http://schemas.microsoft.com/office/drawing/2014/main" id="{72042B1F-D2BC-7E4E-9291-ED0764C464FD}"/>
              </a:ext>
            </a:extLst>
          </p:cNvPr>
          <p:cNvSpPr txBox="1">
            <a:spLocks/>
          </p:cNvSpPr>
          <p:nvPr/>
        </p:nvSpPr>
        <p:spPr bwMode="auto">
          <a:xfrm>
            <a:off x="371475" y="21497"/>
            <a:ext cx="7716366"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Spelling | Categorienamen</a:t>
            </a:r>
          </a:p>
        </p:txBody>
      </p:sp>
    </p:spTree>
    <p:extLst>
      <p:ext uri="{BB962C8B-B14F-4D97-AF65-F5344CB8AC3E}">
        <p14:creationId xmlns:p14="http://schemas.microsoft.com/office/powerpoint/2010/main" val="111259533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6485664-AACD-4DCD-B431-2BC4EB239C8B}"/>
              </a:ext>
            </a:extLst>
          </p:cNvPr>
          <p:cNvPicPr>
            <a:picLocks noGrp="1" noChangeAspect="1"/>
          </p:cNvPicPr>
          <p:nvPr>
            <p:ph idx="1"/>
          </p:nvPr>
        </p:nvPicPr>
        <p:blipFill>
          <a:blip r:embed="rId3"/>
          <a:stretch>
            <a:fillRect/>
          </a:stretch>
        </p:blipFill>
        <p:spPr>
          <a:xfrm>
            <a:off x="470959" y="834998"/>
            <a:ext cx="6925733" cy="3895725"/>
          </a:xfrm>
        </p:spPr>
      </p:pic>
      <p:pic>
        <p:nvPicPr>
          <p:cNvPr id="8" name="Afbeelding 7">
            <a:extLst>
              <a:ext uri="{FF2B5EF4-FFF2-40B4-BE49-F238E27FC236}">
                <a16:creationId xmlns:a16="http://schemas.microsoft.com/office/drawing/2014/main" id="{7E84FAB1-5C31-4189-9B45-207947CB7C08}"/>
              </a:ext>
            </a:extLst>
          </p:cNvPr>
          <p:cNvPicPr>
            <a:picLocks noChangeAspect="1"/>
          </p:cNvPicPr>
          <p:nvPr/>
        </p:nvPicPr>
        <p:blipFill rotWithShape="1">
          <a:blip r:embed="rId4"/>
          <a:srcRect l="32234" t="1434" r="32813" b="9578"/>
          <a:stretch/>
        </p:blipFill>
        <p:spPr>
          <a:xfrm>
            <a:off x="7642257" y="1601877"/>
            <a:ext cx="3561513" cy="5100396"/>
          </a:xfrm>
          <a:prstGeom prst="rect">
            <a:avLst/>
          </a:prstGeom>
        </p:spPr>
      </p:pic>
      <p:pic>
        <p:nvPicPr>
          <p:cNvPr id="9" name="Tijdelijke aanduiding voor inhoud 4">
            <a:extLst>
              <a:ext uri="{FF2B5EF4-FFF2-40B4-BE49-F238E27FC236}">
                <a16:creationId xmlns:a16="http://schemas.microsoft.com/office/drawing/2014/main" id="{BEC678A1-A624-4991-BD0A-6F9A55EE492D}"/>
              </a:ext>
            </a:extLst>
          </p:cNvPr>
          <p:cNvPicPr>
            <a:picLocks noChangeAspect="1"/>
          </p:cNvPicPr>
          <p:nvPr/>
        </p:nvPicPr>
        <p:blipFill rotWithShape="1">
          <a:blip r:embed="rId5"/>
          <a:srcRect l="8603" t="8680" r="9979" b="16313"/>
          <a:stretch/>
        </p:blipFill>
        <p:spPr>
          <a:xfrm>
            <a:off x="2145927" y="3611503"/>
            <a:ext cx="5373547" cy="2784602"/>
          </a:xfrm>
          <a:prstGeom prst="rect">
            <a:avLst/>
          </a:prstGeom>
        </p:spPr>
      </p:pic>
      <p:sp>
        <p:nvSpPr>
          <p:cNvPr id="10" name="Tekstvak 9">
            <a:extLst>
              <a:ext uri="{FF2B5EF4-FFF2-40B4-BE49-F238E27FC236}">
                <a16:creationId xmlns:a16="http://schemas.microsoft.com/office/drawing/2014/main" id="{ED2DBBE2-4B5C-4C5A-A244-42A4CBFF4655}"/>
              </a:ext>
            </a:extLst>
          </p:cNvPr>
          <p:cNvSpPr txBox="1"/>
          <p:nvPr/>
        </p:nvSpPr>
        <p:spPr>
          <a:xfrm>
            <a:off x="470959" y="15804"/>
            <a:ext cx="7975600" cy="369332"/>
          </a:xfrm>
          <a:prstGeom prst="rect">
            <a:avLst/>
          </a:prstGeom>
          <a:noFill/>
        </p:spPr>
        <p:txBody>
          <a:bodyPr wrap="square" rtlCol="0">
            <a:spAutoFit/>
          </a:bodyPr>
          <a:lstStyle/>
          <a:p>
            <a:r>
              <a:rPr lang="nl-NL">
                <a:solidFill>
                  <a:schemeClr val="bg1"/>
                </a:solidFill>
              </a:rPr>
              <a:t>Spelling | een les (instructie)</a:t>
            </a:r>
            <a:endParaRPr lang="en-US">
              <a:solidFill>
                <a:schemeClr val="bg1"/>
              </a:solidFill>
            </a:endParaRPr>
          </a:p>
        </p:txBody>
      </p:sp>
    </p:spTree>
    <p:extLst>
      <p:ext uri="{BB962C8B-B14F-4D97-AF65-F5344CB8AC3E}">
        <p14:creationId xmlns:p14="http://schemas.microsoft.com/office/powerpoint/2010/main" val="10299398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7763A845-8268-4D86-895D-CFB500FC6A7F}"/>
              </a:ext>
            </a:extLst>
          </p:cNvPr>
          <p:cNvPicPr>
            <a:picLocks noGrp="1" noChangeAspect="1"/>
          </p:cNvPicPr>
          <p:nvPr>
            <p:ph idx="1"/>
          </p:nvPr>
        </p:nvPicPr>
        <p:blipFill rotWithShape="1">
          <a:blip r:embed="rId3"/>
          <a:srcRect t="14894" b="5997"/>
          <a:stretch/>
        </p:blipFill>
        <p:spPr>
          <a:xfrm>
            <a:off x="6649847" y="2523103"/>
            <a:ext cx="5127625" cy="2281730"/>
          </a:xfrm>
        </p:spPr>
      </p:pic>
      <p:pic>
        <p:nvPicPr>
          <p:cNvPr id="5" name="Afbeelding 4">
            <a:extLst>
              <a:ext uri="{FF2B5EF4-FFF2-40B4-BE49-F238E27FC236}">
                <a16:creationId xmlns:a16="http://schemas.microsoft.com/office/drawing/2014/main" id="{9B82B414-BDB1-4516-9CE2-4B092DF29E46}"/>
              </a:ext>
            </a:extLst>
          </p:cNvPr>
          <p:cNvPicPr>
            <a:picLocks noChangeAspect="1"/>
          </p:cNvPicPr>
          <p:nvPr/>
        </p:nvPicPr>
        <p:blipFill rotWithShape="1">
          <a:blip r:embed="rId4"/>
          <a:srcRect l="15025" t="2716" r="15025" b="12175"/>
          <a:stretch/>
        </p:blipFill>
        <p:spPr>
          <a:xfrm>
            <a:off x="414528" y="1142736"/>
            <a:ext cx="5983723" cy="4095235"/>
          </a:xfrm>
          <a:prstGeom prst="rect">
            <a:avLst/>
          </a:prstGeom>
        </p:spPr>
      </p:pic>
      <p:sp>
        <p:nvSpPr>
          <p:cNvPr id="8" name="Tekstvak 7">
            <a:extLst>
              <a:ext uri="{FF2B5EF4-FFF2-40B4-BE49-F238E27FC236}">
                <a16:creationId xmlns:a16="http://schemas.microsoft.com/office/drawing/2014/main" id="{D3154C34-D1DE-4863-9D81-BB2A23622D86}"/>
              </a:ext>
            </a:extLst>
          </p:cNvPr>
          <p:cNvSpPr txBox="1"/>
          <p:nvPr/>
        </p:nvSpPr>
        <p:spPr>
          <a:xfrm>
            <a:off x="253999" y="0"/>
            <a:ext cx="7738533" cy="369332"/>
          </a:xfrm>
          <a:prstGeom prst="rect">
            <a:avLst/>
          </a:prstGeom>
          <a:noFill/>
        </p:spPr>
        <p:txBody>
          <a:bodyPr wrap="square" rtlCol="0">
            <a:spAutoFit/>
          </a:bodyPr>
          <a:lstStyle/>
          <a:p>
            <a:r>
              <a:rPr lang="nl-NL">
                <a:solidFill>
                  <a:schemeClr val="bg1"/>
                </a:solidFill>
              </a:rPr>
              <a:t>Spelling | een les (herhalen en oefenen)</a:t>
            </a:r>
            <a:endParaRPr lang="en-US">
              <a:solidFill>
                <a:schemeClr val="bg1"/>
              </a:solidFill>
            </a:endParaRPr>
          </a:p>
        </p:txBody>
      </p:sp>
    </p:spTree>
    <p:extLst>
      <p:ext uri="{BB962C8B-B14F-4D97-AF65-F5344CB8AC3E}">
        <p14:creationId xmlns:p14="http://schemas.microsoft.com/office/powerpoint/2010/main" val="333886588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4E1853B0-DEA4-D140-8CD4-420DB2C70439}"/>
              </a:ext>
            </a:extLst>
          </p:cNvPr>
          <p:cNvPicPr>
            <a:picLocks noChangeAspect="1"/>
          </p:cNvPicPr>
          <p:nvPr/>
        </p:nvPicPr>
        <p:blipFill>
          <a:blip r:embed="rId3"/>
          <a:stretch>
            <a:fillRect/>
          </a:stretch>
        </p:blipFill>
        <p:spPr>
          <a:xfrm>
            <a:off x="421746" y="1727794"/>
            <a:ext cx="11376644" cy="4020865"/>
          </a:xfrm>
          <a:prstGeom prst="rect">
            <a:avLst/>
          </a:prstGeom>
          <a:ln>
            <a:solidFill>
              <a:srgbClr val="B0B0B0"/>
            </a:solidFill>
          </a:ln>
          <a:effectLst>
            <a:outerShdw blurRad="50800" dist="38100" dir="2700000" algn="tl" rotWithShape="0">
              <a:prstClr val="black">
                <a:alpha val="10000"/>
              </a:prstClr>
            </a:outerShdw>
          </a:effectLst>
        </p:spPr>
      </p:pic>
      <p:grpSp>
        <p:nvGrpSpPr>
          <p:cNvPr id="5" name="Group 4">
            <a:extLst>
              <a:ext uri="{FF2B5EF4-FFF2-40B4-BE49-F238E27FC236}">
                <a16:creationId xmlns:a16="http://schemas.microsoft.com/office/drawing/2014/main" id="{C8807AE6-DFC3-6342-998C-ED7313213535}"/>
              </a:ext>
            </a:extLst>
          </p:cNvPr>
          <p:cNvGrpSpPr/>
          <p:nvPr/>
        </p:nvGrpSpPr>
        <p:grpSpPr>
          <a:xfrm>
            <a:off x="5906357" y="1727794"/>
            <a:ext cx="407423" cy="4032450"/>
            <a:chOff x="5928616" y="1727794"/>
            <a:chExt cx="407423" cy="4032450"/>
          </a:xfrm>
        </p:grpSpPr>
        <p:cxnSp>
          <p:nvCxnSpPr>
            <p:cNvPr id="6" name="Straight Connector 5">
              <a:extLst>
                <a:ext uri="{FF2B5EF4-FFF2-40B4-BE49-F238E27FC236}">
                  <a16:creationId xmlns:a16="http://schemas.microsoft.com/office/drawing/2014/main" id="{32F40E92-570B-7248-B746-8DE7DCE441E6}"/>
                </a:ext>
              </a:extLst>
            </p:cNvPr>
            <p:cNvCxnSpPr>
              <a:cxnSpLocks/>
              <a:endCxn id="4" idx="0"/>
            </p:cNvCxnSpPr>
            <p:nvPr/>
          </p:nvCxnSpPr>
          <p:spPr>
            <a:xfrm flipV="1">
              <a:off x="6109758" y="1727794"/>
              <a:ext cx="22569" cy="4032450"/>
            </a:xfrm>
            <a:prstGeom prst="line">
              <a:avLst/>
            </a:prstGeom>
            <a:ln w="12700">
              <a:solidFill>
                <a:schemeClr val="dk1">
                  <a:shade val="95000"/>
                  <a:satMod val="105000"/>
                  <a:alpha val="30000"/>
                </a:schemeClr>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E2A0BC59-95BF-4B4E-BF2A-7D34A559C0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8616" y="1812226"/>
              <a:ext cx="407423" cy="3852000"/>
            </a:xfrm>
            <a:prstGeom prst="rect">
              <a:avLst/>
            </a:prstGeom>
          </p:spPr>
        </p:pic>
      </p:grpSp>
      <p:sp>
        <p:nvSpPr>
          <p:cNvPr id="9" name="Tijdelijke aanduiding voor inhoud 2">
            <a:extLst>
              <a:ext uri="{FF2B5EF4-FFF2-40B4-BE49-F238E27FC236}">
                <a16:creationId xmlns:a16="http://schemas.microsoft.com/office/drawing/2014/main" id="{C54625AF-A14D-034D-89AB-5C9D9584746A}"/>
              </a:ext>
            </a:extLst>
          </p:cNvPr>
          <p:cNvSpPr txBox="1">
            <a:spLocks/>
          </p:cNvSpPr>
          <p:nvPr/>
        </p:nvSpPr>
        <p:spPr bwMode="auto">
          <a:xfrm>
            <a:off x="371475" y="21497"/>
            <a:ext cx="7716366"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Spelling | Opzoekboekje spelling / werkwoordspelling</a:t>
            </a:r>
          </a:p>
        </p:txBody>
      </p:sp>
      <p:pic>
        <p:nvPicPr>
          <p:cNvPr id="2" name="Afbeelding 1">
            <a:extLst>
              <a:ext uri="{FF2B5EF4-FFF2-40B4-BE49-F238E27FC236}">
                <a16:creationId xmlns:a16="http://schemas.microsoft.com/office/drawing/2014/main" id="{F80B2F11-92EF-FF42-0F38-6E065CC80A5B}"/>
              </a:ext>
            </a:extLst>
          </p:cNvPr>
          <p:cNvPicPr>
            <a:picLocks noChangeAspect="1"/>
          </p:cNvPicPr>
          <p:nvPr/>
        </p:nvPicPr>
        <p:blipFill>
          <a:blip r:embed="rId5"/>
          <a:stretch>
            <a:fillRect/>
          </a:stretch>
        </p:blipFill>
        <p:spPr>
          <a:xfrm>
            <a:off x="195342" y="1727793"/>
            <a:ext cx="5688445" cy="4005749"/>
          </a:xfrm>
          <a:prstGeom prst="rect">
            <a:avLst/>
          </a:prstGeom>
          <a:ln>
            <a:solidFill>
              <a:srgbClr val="B0B0B0"/>
            </a:solidFill>
          </a:ln>
          <a:effectLst>
            <a:outerShdw blurRad="50800" dist="38100" dir="2700000" algn="tl" rotWithShape="0">
              <a:prstClr val="black">
                <a:alpha val="10000"/>
              </a:prstClr>
            </a:outerShdw>
          </a:effectLst>
        </p:spPr>
      </p:pic>
      <p:pic>
        <p:nvPicPr>
          <p:cNvPr id="3" name="Afbeelding 2">
            <a:extLst>
              <a:ext uri="{FF2B5EF4-FFF2-40B4-BE49-F238E27FC236}">
                <a16:creationId xmlns:a16="http://schemas.microsoft.com/office/drawing/2014/main" id="{7787CD9A-8EA4-AE23-758D-6995BC9BF25E}"/>
              </a:ext>
            </a:extLst>
          </p:cNvPr>
          <p:cNvPicPr>
            <a:picLocks noChangeAspect="1"/>
          </p:cNvPicPr>
          <p:nvPr/>
        </p:nvPicPr>
        <p:blipFill>
          <a:blip r:embed="rId6"/>
          <a:stretch>
            <a:fillRect/>
          </a:stretch>
        </p:blipFill>
        <p:spPr>
          <a:xfrm>
            <a:off x="6454604" y="1744192"/>
            <a:ext cx="5341211" cy="3989349"/>
          </a:xfrm>
          <a:prstGeom prst="rect">
            <a:avLst/>
          </a:prstGeom>
          <a:ln>
            <a:solidFill>
              <a:srgbClr val="B0B0B0"/>
            </a:solidFill>
          </a:ln>
          <a:effectLst>
            <a:outerShdw blurRad="50800" dist="38100" dir="2700000" algn="tl" rotWithShape="0">
              <a:prstClr val="black">
                <a:alpha val="10000"/>
              </a:prstClr>
            </a:outerShdw>
          </a:effectLst>
        </p:spPr>
      </p:pic>
    </p:spTree>
    <p:extLst>
      <p:ext uri="{BB962C8B-B14F-4D97-AF65-F5344CB8AC3E}">
        <p14:creationId xmlns:p14="http://schemas.microsoft.com/office/powerpoint/2010/main" val="1304494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lackboard&#10;&#10;Description automatically generated">
            <a:extLst>
              <a:ext uri="{FF2B5EF4-FFF2-40B4-BE49-F238E27FC236}">
                <a16:creationId xmlns:a16="http://schemas.microsoft.com/office/drawing/2014/main" id="{A1180F8E-2BF0-2B4C-9319-6D6D0F3485DE}"/>
              </a:ext>
            </a:extLst>
          </p:cNvPr>
          <p:cNvPicPr>
            <a:picLocks noChangeAspect="1"/>
          </p:cNvPicPr>
          <p:nvPr/>
        </p:nvPicPr>
        <p:blipFill rotWithShape="1">
          <a:blip r:embed="rId3">
            <a:extLst>
              <a:ext uri="{28A0092B-C50C-407E-A947-70E740481C1C}">
                <a14:useLocalDpi xmlns:a14="http://schemas.microsoft.com/office/drawing/2010/main" val="0"/>
              </a:ext>
            </a:extLst>
          </a:blip>
          <a:srcRect t="1152" r="780" b="10098"/>
          <a:stretch/>
        </p:blipFill>
        <p:spPr>
          <a:xfrm>
            <a:off x="0" y="1"/>
            <a:ext cx="12192000" cy="6134390"/>
          </a:xfrm>
          <a:prstGeom prst="rect">
            <a:avLst/>
          </a:prstGeom>
        </p:spPr>
      </p:pic>
      <p:sp>
        <p:nvSpPr>
          <p:cNvPr id="2" name="Text Placeholder 1">
            <a:extLst>
              <a:ext uri="{FF2B5EF4-FFF2-40B4-BE49-F238E27FC236}">
                <a16:creationId xmlns:a16="http://schemas.microsoft.com/office/drawing/2014/main" id="{65286161-8BC6-FC47-BBF6-FE6A931C3F26}"/>
              </a:ext>
            </a:extLst>
          </p:cNvPr>
          <p:cNvSpPr>
            <a:spLocks noGrp="1"/>
          </p:cNvSpPr>
          <p:nvPr>
            <p:ph type="body" sz="quarter" idx="13"/>
          </p:nvPr>
        </p:nvSpPr>
        <p:spPr>
          <a:xfrm>
            <a:off x="4823693" y="2954868"/>
            <a:ext cx="2089725" cy="648072"/>
          </a:xfrm>
        </p:spPr>
        <p:txBody>
          <a:bodyPr/>
          <a:lstStyle/>
          <a:p>
            <a:r>
              <a:rPr lang="nl-NL">
                <a:latin typeface="Verdana" panose="020B0604030504040204" pitchFamily="34" charset="0"/>
                <a:ea typeface="Verdana" panose="020B0604030504040204" pitchFamily="34" charset="0"/>
              </a:rPr>
              <a:t>Vragen?</a:t>
            </a:r>
            <a:endParaRPr lang="en-N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3882499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54011F-9190-804B-9EB4-FE06A56148B4}"/>
              </a:ext>
            </a:extLst>
          </p:cNvPr>
          <p:cNvGrpSpPr/>
          <p:nvPr/>
        </p:nvGrpSpPr>
        <p:grpSpPr>
          <a:xfrm>
            <a:off x="1617111" y="767828"/>
            <a:ext cx="8497568" cy="4963570"/>
            <a:chOff x="2253306" y="1563512"/>
            <a:chExt cx="7539030" cy="4403672"/>
          </a:xfrm>
        </p:grpSpPr>
        <p:pic>
          <p:nvPicPr>
            <p:cNvPr id="5" name="Picture 4">
              <a:extLst>
                <a:ext uri="{FF2B5EF4-FFF2-40B4-BE49-F238E27FC236}">
                  <a16:creationId xmlns:a16="http://schemas.microsoft.com/office/drawing/2014/main" id="{5507D6A0-46B9-9D45-86E3-19E3A09FD7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8549" y="1563512"/>
              <a:ext cx="6069363" cy="4403672"/>
            </a:xfrm>
            <a:prstGeom prst="rect">
              <a:avLst/>
            </a:prstGeom>
          </p:spPr>
        </p:pic>
        <p:pic>
          <p:nvPicPr>
            <p:cNvPr id="6" name="Picture 5">
              <a:extLst>
                <a:ext uri="{FF2B5EF4-FFF2-40B4-BE49-F238E27FC236}">
                  <a16:creationId xmlns:a16="http://schemas.microsoft.com/office/drawing/2014/main" id="{B2913712-6B88-A347-8323-7B8586723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06" y="2409366"/>
              <a:ext cx="590546" cy="425450"/>
            </a:xfrm>
            <a:prstGeom prst="rect">
              <a:avLst/>
            </a:prstGeom>
          </p:spPr>
        </p:pic>
        <p:pic>
          <p:nvPicPr>
            <p:cNvPr id="7" name="Picture 6" descr="A picture containing umbrella, accessory, rain, yellow&#10;&#10;Description automatically generated">
              <a:extLst>
                <a:ext uri="{FF2B5EF4-FFF2-40B4-BE49-F238E27FC236}">
                  <a16:creationId xmlns:a16="http://schemas.microsoft.com/office/drawing/2014/main" id="{F924EC92-8766-DC4C-8BAF-BF63AAA67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023" y="4978570"/>
              <a:ext cx="677621" cy="504991"/>
            </a:xfrm>
            <a:prstGeom prst="rect">
              <a:avLst/>
            </a:prstGeom>
          </p:spPr>
        </p:pic>
        <p:pic>
          <p:nvPicPr>
            <p:cNvPr id="8" name="Picture 7" descr="A picture containing blue&#10;&#10;Description automatically generated">
              <a:extLst>
                <a:ext uri="{FF2B5EF4-FFF2-40B4-BE49-F238E27FC236}">
                  <a16:creationId xmlns:a16="http://schemas.microsoft.com/office/drawing/2014/main" id="{E309B94B-E590-C54C-AFC7-A79BEF3C6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3817" y="3429000"/>
              <a:ext cx="521152" cy="42545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5C8B6B1-9112-DF43-95D6-9CD952729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947" y="3854450"/>
              <a:ext cx="642389" cy="564022"/>
            </a:xfrm>
            <a:prstGeom prst="rect">
              <a:avLst/>
            </a:prstGeom>
          </p:spPr>
        </p:pic>
        <p:pic>
          <p:nvPicPr>
            <p:cNvPr id="10" name="Picture 9" descr="A close-up of some fruit&#10;&#10;Description automatically generated with low confidence">
              <a:extLst>
                <a:ext uri="{FF2B5EF4-FFF2-40B4-BE49-F238E27FC236}">
                  <a16:creationId xmlns:a16="http://schemas.microsoft.com/office/drawing/2014/main" id="{B2801ACE-6D4E-DD48-8086-40420C9DA4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9243" y="2804181"/>
              <a:ext cx="484724" cy="56402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B2BCD63-1D96-F449-84B4-A72275F57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9925" y="5290478"/>
              <a:ext cx="617621" cy="619676"/>
            </a:xfrm>
            <a:prstGeom prst="rect">
              <a:avLst/>
            </a:prstGeom>
          </p:spPr>
        </p:pic>
        <p:pic>
          <p:nvPicPr>
            <p:cNvPr id="12" name="Picture 11" descr="A picture containing yellow, kitchenware, pot&#10;&#10;Description automatically generated">
              <a:extLst>
                <a:ext uri="{FF2B5EF4-FFF2-40B4-BE49-F238E27FC236}">
                  <a16:creationId xmlns:a16="http://schemas.microsoft.com/office/drawing/2014/main" id="{B07AA142-FE7C-614D-80B9-80AD78D5D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831" y="1783608"/>
              <a:ext cx="677621" cy="48672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C813D79-4094-3848-A1C9-4A2769AE47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9925" y="4326642"/>
              <a:ext cx="661706" cy="575444"/>
            </a:xfrm>
            <a:prstGeom prst="rect">
              <a:avLst/>
            </a:prstGeom>
          </p:spPr>
        </p:pic>
      </p:grpSp>
      <p:pic>
        <p:nvPicPr>
          <p:cNvPr id="14" name="Picture 2" descr="Graphical user interface, text, application, chat or text message&#10;&#10;Description automatically generated">
            <a:extLst>
              <a:ext uri="{FF2B5EF4-FFF2-40B4-BE49-F238E27FC236}">
                <a16:creationId xmlns:a16="http://schemas.microsoft.com/office/drawing/2014/main" id="{04C5D0FE-BF59-4673-AFBE-0043D3872D64}"/>
              </a:ext>
            </a:extLst>
          </p:cNvPr>
          <p:cNvPicPr>
            <a:picLocks noChangeAspect="1"/>
          </p:cNvPicPr>
          <p:nvPr/>
        </p:nvPicPr>
        <p:blipFill rotWithShape="1">
          <a:blip r:embed="rId12">
            <a:extLst>
              <a:ext uri="{28A0092B-C50C-407E-A947-70E740481C1C}">
                <a14:useLocalDpi xmlns:a14="http://schemas.microsoft.com/office/drawing/2010/main" val="0"/>
              </a:ext>
            </a:extLst>
          </a:blip>
          <a:srcRect l="21201" t="32651" r="52165" b="36168"/>
          <a:stretch/>
        </p:blipFill>
        <p:spPr>
          <a:xfrm>
            <a:off x="9076003" y="4985489"/>
            <a:ext cx="3115997" cy="1872511"/>
          </a:xfrm>
          <a:prstGeom prst="rect">
            <a:avLst/>
          </a:prstGeom>
        </p:spPr>
      </p:pic>
    </p:spTree>
    <p:extLst>
      <p:ext uri="{BB962C8B-B14F-4D97-AF65-F5344CB8AC3E}">
        <p14:creationId xmlns:p14="http://schemas.microsoft.com/office/powerpoint/2010/main" val="335544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E05E051-F2A4-DB1F-BE6B-87B726950349}"/>
              </a:ext>
            </a:extLst>
          </p:cNvPr>
          <p:cNvPicPr>
            <a:picLocks noChangeAspect="1"/>
          </p:cNvPicPr>
          <p:nvPr/>
        </p:nvPicPr>
        <p:blipFill>
          <a:blip r:embed="rId3"/>
          <a:stretch>
            <a:fillRect/>
          </a:stretch>
        </p:blipFill>
        <p:spPr>
          <a:xfrm>
            <a:off x="0" y="107223"/>
            <a:ext cx="12192000" cy="6750777"/>
          </a:xfrm>
          <a:prstGeom prst="rect">
            <a:avLst/>
          </a:prstGeom>
        </p:spPr>
      </p:pic>
      <p:sp>
        <p:nvSpPr>
          <p:cNvPr id="4" name="Tekstvak 3">
            <a:extLst>
              <a:ext uri="{FF2B5EF4-FFF2-40B4-BE49-F238E27FC236}">
                <a16:creationId xmlns:a16="http://schemas.microsoft.com/office/drawing/2014/main" id="{F119C954-AB88-7869-FC29-9007D9F78B4A}"/>
              </a:ext>
            </a:extLst>
          </p:cNvPr>
          <p:cNvSpPr txBox="1"/>
          <p:nvPr/>
        </p:nvSpPr>
        <p:spPr>
          <a:xfrm>
            <a:off x="4549310" y="6320751"/>
            <a:ext cx="3089634" cy="369332"/>
          </a:xfrm>
          <a:prstGeom prst="rect">
            <a:avLst/>
          </a:prstGeom>
          <a:solidFill>
            <a:schemeClr val="bg1"/>
          </a:solidFill>
        </p:spPr>
        <p:txBody>
          <a:bodyPr wrap="square" lIns="91440" tIns="45720" rIns="91440" bIns="45720" anchor="t">
            <a:spAutoFit/>
          </a:bodyPr>
          <a:lstStyle/>
          <a:p>
            <a:r>
              <a:rPr lang="nl-NL" b="1" i="1" dirty="0">
                <a:solidFill>
                  <a:srgbClr val="002060"/>
                </a:solidFill>
                <a:latin typeface="Calibri"/>
                <a:ea typeface="Calibri"/>
                <a:cs typeface="Calibri"/>
              </a:rPr>
              <a:t>Taal actief </a:t>
            </a:r>
            <a:r>
              <a:rPr lang="nl-NL" b="1" dirty="0">
                <a:solidFill>
                  <a:srgbClr val="002060"/>
                </a:solidFill>
                <a:latin typeface="Calibri"/>
                <a:ea typeface="Calibri"/>
                <a:cs typeface="Calibri"/>
              </a:rPr>
              <a:t>– Ouderinformatie</a:t>
            </a:r>
            <a:endParaRPr lang="en-US" b="1" dirty="0">
              <a:solidFill>
                <a:srgbClr val="002060"/>
              </a:solidFill>
              <a:latin typeface="Calibri"/>
              <a:ea typeface="Calibri"/>
              <a:cs typeface="Calibri"/>
            </a:endParaRPr>
          </a:p>
        </p:txBody>
      </p:sp>
    </p:spTree>
    <p:extLst>
      <p:ext uri="{BB962C8B-B14F-4D97-AF65-F5344CB8AC3E}">
        <p14:creationId xmlns:p14="http://schemas.microsoft.com/office/powerpoint/2010/main" val="58341583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C455A-B8C9-4D45-AD59-93D6F48337AF}"/>
              </a:ext>
            </a:extLst>
          </p:cNvPr>
          <p:cNvSpPr>
            <a:spLocks noGrp="1"/>
          </p:cNvSpPr>
          <p:nvPr>
            <p:ph type="title"/>
          </p:nvPr>
        </p:nvSpPr>
        <p:spPr>
          <a:xfrm>
            <a:off x="697817" y="1040481"/>
            <a:ext cx="8937583" cy="705204"/>
          </a:xfrm>
        </p:spPr>
        <p:txBody>
          <a:bodyPr/>
          <a:lstStyle/>
          <a:p>
            <a:r>
              <a:rPr lang="nl-NL" sz="3200" i="1" dirty="0">
                <a:latin typeface="Calibri" panose="020F0502020204030204" pitchFamily="34" charset="0"/>
                <a:cs typeface="Calibri" panose="020F0502020204030204" pitchFamily="34" charset="0"/>
              </a:rPr>
              <a:t>Taal actief</a:t>
            </a:r>
            <a:r>
              <a:rPr lang="nl-NL" sz="3200" dirty="0">
                <a:latin typeface="Calibri" panose="020F0502020204030204" pitchFamily="34" charset="0"/>
                <a:cs typeface="Calibri" panose="020F0502020204030204" pitchFamily="34" charset="0"/>
              </a:rPr>
              <a:t> – tekstbegrip binnen </a:t>
            </a:r>
            <a:r>
              <a:rPr lang="nl-NL" sz="3200" i="1" dirty="0">
                <a:latin typeface="Calibri" panose="020F0502020204030204" pitchFamily="34" charset="0"/>
                <a:cs typeface="Calibri" panose="020F0502020204030204" pitchFamily="34" charset="0"/>
              </a:rPr>
              <a:t>Taal actief</a:t>
            </a:r>
          </a:p>
        </p:txBody>
      </p:sp>
      <p:sp>
        <p:nvSpPr>
          <p:cNvPr id="4" name="Tijdelijke aanduiding voor dianummer 3">
            <a:extLst>
              <a:ext uri="{FF2B5EF4-FFF2-40B4-BE49-F238E27FC236}">
                <a16:creationId xmlns:a16="http://schemas.microsoft.com/office/drawing/2014/main" id="{294B543C-E3EF-4493-8BE2-13CCDE4DFD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730B8-A467-40A3-88B6-9FEF759DCAC2}" type="slidenum">
              <a:rPr kumimoji="0" lang="en-US" sz="886"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86"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3" name="Tekstvak 2">
            <a:extLst>
              <a:ext uri="{FF2B5EF4-FFF2-40B4-BE49-F238E27FC236}">
                <a16:creationId xmlns:a16="http://schemas.microsoft.com/office/drawing/2014/main" id="{AB4128F3-9036-6770-8F90-DAD7C32EB7F7}"/>
              </a:ext>
            </a:extLst>
          </p:cNvPr>
          <p:cNvSpPr txBox="1"/>
          <p:nvPr/>
        </p:nvSpPr>
        <p:spPr>
          <a:xfrm>
            <a:off x="470959" y="15804"/>
            <a:ext cx="7975600" cy="369332"/>
          </a:xfrm>
          <a:prstGeom prst="rect">
            <a:avLst/>
          </a:prstGeom>
          <a:noFill/>
        </p:spPr>
        <p:txBody>
          <a:bodyPr wrap="square" rtlCol="0">
            <a:spAutoFit/>
          </a:bodyPr>
          <a:lstStyle/>
          <a:p>
            <a:r>
              <a:rPr lang="nl-NL" dirty="0">
                <a:solidFill>
                  <a:schemeClr val="bg1"/>
                </a:solidFill>
                <a:latin typeface="Calibri" panose="020F0502020204030204" pitchFamily="34" charset="0"/>
                <a:cs typeface="Calibri" panose="020F0502020204030204" pitchFamily="34" charset="0"/>
              </a:rPr>
              <a:t>Tekstbegrip | samenhang met taal</a:t>
            </a:r>
            <a:endParaRPr lang="en-US" dirty="0">
              <a:solidFill>
                <a:schemeClr val="bg1"/>
              </a:solidFill>
              <a:latin typeface="Calibri" panose="020F0502020204030204" pitchFamily="34" charset="0"/>
              <a:cs typeface="Calibri" panose="020F0502020204030204" pitchFamily="34" charset="0"/>
            </a:endParaRPr>
          </a:p>
        </p:txBody>
      </p:sp>
      <p:grpSp>
        <p:nvGrpSpPr>
          <p:cNvPr id="5" name="Group 3">
            <a:extLst>
              <a:ext uri="{FF2B5EF4-FFF2-40B4-BE49-F238E27FC236}">
                <a16:creationId xmlns:a16="http://schemas.microsoft.com/office/drawing/2014/main" id="{71BF6994-0DDD-72C9-28A2-5EAB531B2881}"/>
              </a:ext>
            </a:extLst>
          </p:cNvPr>
          <p:cNvGrpSpPr/>
          <p:nvPr/>
        </p:nvGrpSpPr>
        <p:grpSpPr>
          <a:xfrm>
            <a:off x="5023269" y="1945586"/>
            <a:ext cx="6171203" cy="3838196"/>
            <a:chOff x="2253306" y="1563512"/>
            <a:chExt cx="7539030" cy="4403672"/>
          </a:xfrm>
        </p:grpSpPr>
        <p:pic>
          <p:nvPicPr>
            <p:cNvPr id="7" name="Picture 4">
              <a:extLst>
                <a:ext uri="{FF2B5EF4-FFF2-40B4-BE49-F238E27FC236}">
                  <a16:creationId xmlns:a16="http://schemas.microsoft.com/office/drawing/2014/main" id="{F0E87983-3249-F323-F718-D3671E7104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8549" y="1563512"/>
              <a:ext cx="6069363" cy="4403672"/>
            </a:xfrm>
            <a:prstGeom prst="rect">
              <a:avLst/>
            </a:prstGeom>
          </p:spPr>
        </p:pic>
        <p:pic>
          <p:nvPicPr>
            <p:cNvPr id="11" name="Picture 5">
              <a:extLst>
                <a:ext uri="{FF2B5EF4-FFF2-40B4-BE49-F238E27FC236}">
                  <a16:creationId xmlns:a16="http://schemas.microsoft.com/office/drawing/2014/main" id="{45C219EE-8A9E-AB8E-9547-59255B37F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06" y="2409366"/>
              <a:ext cx="590546" cy="425450"/>
            </a:xfrm>
            <a:prstGeom prst="rect">
              <a:avLst/>
            </a:prstGeom>
          </p:spPr>
        </p:pic>
        <p:pic>
          <p:nvPicPr>
            <p:cNvPr id="12" name="Picture 6" descr="A picture containing umbrella, accessory, rain, yellow&#10;&#10;Description automatically generated">
              <a:extLst>
                <a:ext uri="{FF2B5EF4-FFF2-40B4-BE49-F238E27FC236}">
                  <a16:creationId xmlns:a16="http://schemas.microsoft.com/office/drawing/2014/main" id="{4A13ACA7-C000-BBEA-3878-7339086F0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023" y="4978570"/>
              <a:ext cx="677621" cy="504991"/>
            </a:xfrm>
            <a:prstGeom prst="rect">
              <a:avLst/>
            </a:prstGeom>
          </p:spPr>
        </p:pic>
        <p:pic>
          <p:nvPicPr>
            <p:cNvPr id="13" name="Picture 7" descr="A picture containing blue&#10;&#10;Description automatically generated">
              <a:extLst>
                <a:ext uri="{FF2B5EF4-FFF2-40B4-BE49-F238E27FC236}">
                  <a16:creationId xmlns:a16="http://schemas.microsoft.com/office/drawing/2014/main" id="{C9F0C826-84A6-5B8A-3041-4F91AFE83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3817" y="3429000"/>
              <a:ext cx="521152" cy="425450"/>
            </a:xfrm>
            <a:prstGeom prst="rect">
              <a:avLst/>
            </a:prstGeom>
          </p:spPr>
        </p:pic>
        <p:pic>
          <p:nvPicPr>
            <p:cNvPr id="14" name="Picture 8" descr="A picture containing text&#10;&#10;Description automatically generated">
              <a:extLst>
                <a:ext uri="{FF2B5EF4-FFF2-40B4-BE49-F238E27FC236}">
                  <a16:creationId xmlns:a16="http://schemas.microsoft.com/office/drawing/2014/main" id="{E5DD6433-A273-0E52-7823-FE9C30B66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947" y="3854450"/>
              <a:ext cx="642389" cy="564022"/>
            </a:xfrm>
            <a:prstGeom prst="rect">
              <a:avLst/>
            </a:prstGeom>
          </p:spPr>
        </p:pic>
        <p:pic>
          <p:nvPicPr>
            <p:cNvPr id="15" name="Picture 9" descr="A close-up of some fruit&#10;&#10;Description automatically generated with low confidence">
              <a:extLst>
                <a:ext uri="{FF2B5EF4-FFF2-40B4-BE49-F238E27FC236}">
                  <a16:creationId xmlns:a16="http://schemas.microsoft.com/office/drawing/2014/main" id="{6F5E3629-1C27-E32B-6222-014F3B8A18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9243" y="2804181"/>
              <a:ext cx="484724" cy="564022"/>
            </a:xfrm>
            <a:prstGeom prst="rect">
              <a:avLst/>
            </a:prstGeom>
          </p:spPr>
        </p:pic>
        <p:pic>
          <p:nvPicPr>
            <p:cNvPr id="16" name="Picture 10" descr="A picture containing text&#10;&#10;Description automatically generated">
              <a:extLst>
                <a:ext uri="{FF2B5EF4-FFF2-40B4-BE49-F238E27FC236}">
                  <a16:creationId xmlns:a16="http://schemas.microsoft.com/office/drawing/2014/main" id="{AC2C3C09-944B-A191-63EE-BD94F3D421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9925" y="5290478"/>
              <a:ext cx="617621" cy="619676"/>
            </a:xfrm>
            <a:prstGeom prst="rect">
              <a:avLst/>
            </a:prstGeom>
          </p:spPr>
        </p:pic>
        <p:pic>
          <p:nvPicPr>
            <p:cNvPr id="17" name="Picture 11" descr="A picture containing yellow, kitchenware, pot&#10;&#10;Description automatically generated">
              <a:extLst>
                <a:ext uri="{FF2B5EF4-FFF2-40B4-BE49-F238E27FC236}">
                  <a16:creationId xmlns:a16="http://schemas.microsoft.com/office/drawing/2014/main" id="{6BC42B7C-3B19-6251-46E3-F5AE18BFA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831" y="1783608"/>
              <a:ext cx="677621" cy="486728"/>
            </a:xfrm>
            <a:prstGeom prst="rect">
              <a:avLst/>
            </a:prstGeom>
          </p:spPr>
        </p:pic>
        <p:pic>
          <p:nvPicPr>
            <p:cNvPr id="18" name="Picture 12" descr="A picture containing text&#10;&#10;Description automatically generated">
              <a:extLst>
                <a:ext uri="{FF2B5EF4-FFF2-40B4-BE49-F238E27FC236}">
                  <a16:creationId xmlns:a16="http://schemas.microsoft.com/office/drawing/2014/main" id="{E7B03D9B-3371-9AAA-6A2B-7C64C625CA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9925" y="4326642"/>
              <a:ext cx="661706" cy="575444"/>
            </a:xfrm>
            <a:prstGeom prst="rect">
              <a:avLst/>
            </a:prstGeom>
          </p:spPr>
        </p:pic>
      </p:grpSp>
      <p:pic>
        <p:nvPicPr>
          <p:cNvPr id="9" name="Afbeelding 8" descr="Afbeelding met tekst, Lettertype, Graphics, groen&#10;&#10;Automatisch gegenereerde beschrijving">
            <a:extLst>
              <a:ext uri="{FF2B5EF4-FFF2-40B4-BE49-F238E27FC236}">
                <a16:creationId xmlns:a16="http://schemas.microsoft.com/office/drawing/2014/main" id="{8FCD3F03-1A0B-761D-749D-3FEA21256B63}"/>
              </a:ext>
            </a:extLst>
          </p:cNvPr>
          <p:cNvPicPr>
            <a:picLocks noChangeAspect="1"/>
          </p:cNvPicPr>
          <p:nvPr/>
        </p:nvPicPr>
        <p:blipFill>
          <a:blip r:embed="rId12"/>
          <a:stretch>
            <a:fillRect/>
          </a:stretch>
        </p:blipFill>
        <p:spPr>
          <a:xfrm>
            <a:off x="646589" y="3035870"/>
            <a:ext cx="2041621" cy="1558800"/>
          </a:xfrm>
          <a:prstGeom prst="rect">
            <a:avLst/>
          </a:prstGeom>
        </p:spPr>
      </p:pic>
      <p:pic>
        <p:nvPicPr>
          <p:cNvPr id="19" name="Afbeelding 18" descr="Afbeelding met tekst, Lettertype, Graphics, grafische vormgeving&#10;&#10;Automatisch gegenereerde beschrijving">
            <a:extLst>
              <a:ext uri="{FF2B5EF4-FFF2-40B4-BE49-F238E27FC236}">
                <a16:creationId xmlns:a16="http://schemas.microsoft.com/office/drawing/2014/main" id="{3E0B33F5-5F21-F1A0-6F82-BE36F42708FE}"/>
              </a:ext>
            </a:extLst>
          </p:cNvPr>
          <p:cNvPicPr>
            <a:picLocks noChangeAspect="1"/>
          </p:cNvPicPr>
          <p:nvPr/>
        </p:nvPicPr>
        <p:blipFill>
          <a:blip r:embed="rId13"/>
          <a:stretch>
            <a:fillRect/>
          </a:stretch>
        </p:blipFill>
        <p:spPr>
          <a:xfrm>
            <a:off x="2687543" y="3035087"/>
            <a:ext cx="1965471" cy="1558800"/>
          </a:xfrm>
          <a:prstGeom prst="rect">
            <a:avLst/>
          </a:prstGeom>
        </p:spPr>
      </p:pic>
    </p:spTree>
    <p:extLst>
      <p:ext uri="{BB962C8B-B14F-4D97-AF65-F5344CB8AC3E}">
        <p14:creationId xmlns:p14="http://schemas.microsoft.com/office/powerpoint/2010/main" val="272497348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20F8C-3097-BA40-A648-38D902507379}"/>
              </a:ext>
            </a:extLst>
          </p:cNvPr>
          <p:cNvSpPr>
            <a:spLocks noGrp="1"/>
          </p:cNvSpPr>
          <p:nvPr>
            <p:ph type="title"/>
          </p:nvPr>
        </p:nvSpPr>
        <p:spPr>
          <a:xfrm>
            <a:off x="864785" y="975854"/>
            <a:ext cx="8937583" cy="850900"/>
          </a:xfrm>
        </p:spPr>
        <p:txBody>
          <a:bodyPr/>
          <a:lstStyle/>
          <a:p>
            <a:r>
              <a:rPr lang="nl-NL" sz="3200" dirty="0">
                <a:latin typeface="Calibri" panose="020F0502020204030204" pitchFamily="34" charset="0"/>
                <a:cs typeface="Calibri" panose="020F0502020204030204" pitchFamily="34" charset="0"/>
              </a:rPr>
              <a:t>Wat is nodig voor goed tekstbegrip?</a:t>
            </a:r>
          </a:p>
        </p:txBody>
      </p:sp>
      <p:sp>
        <p:nvSpPr>
          <p:cNvPr id="3" name="Tijdelijke aanduiding voor inhoud 2">
            <a:extLst>
              <a:ext uri="{FF2B5EF4-FFF2-40B4-BE49-F238E27FC236}">
                <a16:creationId xmlns:a16="http://schemas.microsoft.com/office/drawing/2014/main" id="{03575E5A-70D9-F24F-A96B-9236D37BD164}"/>
              </a:ext>
            </a:extLst>
          </p:cNvPr>
          <p:cNvSpPr>
            <a:spLocks noGrp="1"/>
          </p:cNvSpPr>
          <p:nvPr>
            <p:ph idx="1"/>
          </p:nvPr>
        </p:nvSpPr>
        <p:spPr/>
        <p:txBody>
          <a:bodyPr/>
          <a:lstStyle/>
          <a:p>
            <a:pPr marL="457200" indent="-457200">
              <a:buFont typeface="+mj-lt"/>
              <a:buAutoNum type="arabicPeriod"/>
            </a:pPr>
            <a:r>
              <a:rPr lang="nl-NL" sz="1800" dirty="0">
                <a:latin typeface="Calibri" panose="020F0502020204030204" pitchFamily="34" charset="0"/>
                <a:cs typeface="Calibri" panose="020F0502020204030204" pitchFamily="34" charset="0"/>
              </a:rPr>
              <a:t>Werken met rijke teksten en een grote variatie aan tekstsoorten</a:t>
            </a:r>
          </a:p>
          <a:p>
            <a:pPr marL="457200" indent="-457200">
              <a:buFont typeface="+mj-lt"/>
              <a:buAutoNum type="arabicPeriod"/>
            </a:pPr>
            <a:r>
              <a:rPr lang="nl-NL" sz="1800" dirty="0">
                <a:latin typeface="Calibri" panose="020F0502020204030204" pitchFamily="34" charset="0"/>
                <a:cs typeface="Calibri" panose="020F0502020204030204" pitchFamily="34" charset="0"/>
              </a:rPr>
              <a:t>Teksten aanbieden in samenhang met taal</a:t>
            </a:r>
            <a:endParaRPr lang="nl-NL" sz="1800" dirty="0">
              <a:latin typeface="Calibri" panose="020F0502020204030204" pitchFamily="34" charset="0"/>
              <a:ea typeface="Verdana"/>
              <a:cs typeface="Calibri" panose="020F0502020204030204" pitchFamily="34" charset="0"/>
            </a:endParaRPr>
          </a:p>
          <a:p>
            <a:pPr marL="457200" indent="-457200">
              <a:buFont typeface="+mj-lt"/>
              <a:buAutoNum type="arabicPeriod"/>
            </a:pPr>
            <a:r>
              <a:rPr lang="nl-NL" sz="1800" dirty="0">
                <a:latin typeface="Calibri" panose="020F0502020204030204" pitchFamily="34" charset="0"/>
                <a:cs typeface="Calibri" panose="020F0502020204030204" pitchFamily="34" charset="0"/>
              </a:rPr>
              <a:t>Herhaald en verdiepend lezen</a:t>
            </a:r>
            <a:endParaRPr lang="nl-NL" sz="1800" dirty="0">
              <a:latin typeface="Calibri" panose="020F0502020204030204" pitchFamily="34" charset="0"/>
              <a:ea typeface="Verdana"/>
              <a:cs typeface="Calibri" panose="020F0502020204030204" pitchFamily="34" charset="0"/>
            </a:endParaRPr>
          </a:p>
          <a:p>
            <a:pPr marL="457200" indent="-457200">
              <a:buFont typeface="+mj-lt"/>
              <a:buAutoNum type="arabicPeriod"/>
            </a:pPr>
            <a:r>
              <a:rPr lang="nl-NL" sz="1800" dirty="0">
                <a:latin typeface="Calibri" panose="020F0502020204030204" pitchFamily="34" charset="0"/>
                <a:cs typeface="Calibri" panose="020F0502020204030204" pitchFamily="34" charset="0"/>
              </a:rPr>
              <a:t>Actief met de tekst aan de slag gaan</a:t>
            </a:r>
            <a:endParaRPr lang="nl-NL" sz="1800" dirty="0">
              <a:latin typeface="Calibri" panose="020F0502020204030204" pitchFamily="34" charset="0"/>
              <a:ea typeface="Verdana"/>
              <a:cs typeface="Calibri" panose="020F0502020204030204" pitchFamily="34" charset="0"/>
            </a:endParaRPr>
          </a:p>
          <a:p>
            <a:pPr marL="0" indent="0">
              <a:buNone/>
            </a:pPr>
            <a:endParaRPr lang="nl-NL" sz="1800" dirty="0">
              <a:latin typeface="Calibri" panose="020F0502020204030204" pitchFamily="34" charset="0"/>
              <a:cs typeface="Calibri" panose="020F0502020204030204" pitchFamily="34" charset="0"/>
            </a:endParaRPr>
          </a:p>
          <a:p>
            <a:pPr marL="0" indent="0">
              <a:buNone/>
            </a:pPr>
            <a:r>
              <a:rPr lang="nl-NL" sz="1800" i="1" dirty="0">
                <a:latin typeface="Calibri" panose="020F0502020204030204" pitchFamily="34" charset="0"/>
                <a:cs typeface="Calibri" panose="020F0502020204030204" pitchFamily="34" charset="0"/>
              </a:rPr>
              <a:t>Taal actief – </a:t>
            </a:r>
            <a:r>
              <a:rPr lang="nl-NL" sz="1800" dirty="0">
                <a:latin typeface="Calibri" panose="020F0502020204030204" pitchFamily="34" charset="0"/>
                <a:cs typeface="Calibri" panose="020F0502020204030204" pitchFamily="34" charset="0"/>
              </a:rPr>
              <a:t>tekstbegrip is gebaseerd op deze inzichten.</a:t>
            </a:r>
            <a:endParaRPr lang="nl-NL" sz="1800" dirty="0">
              <a:latin typeface="Calibri" panose="020F0502020204030204" pitchFamily="34" charset="0"/>
              <a:ea typeface="Verdana"/>
              <a:cs typeface="Calibri" panose="020F0502020204030204"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9607DC03-5292-EB43-AB32-B9DE1E7F5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559" y="2272208"/>
            <a:ext cx="2534001" cy="3585931"/>
          </a:xfrm>
          <a:prstGeom prst="rect">
            <a:avLst/>
          </a:prstGeom>
          <a:solidFill>
            <a:schemeClr val="bg1"/>
          </a:solidFill>
          <a:ln>
            <a:solidFill>
              <a:srgbClr val="B0B0B0"/>
            </a:solidFill>
          </a:ln>
          <a:effectLst>
            <a:outerShdw blurRad="50800" dist="38100" dir="2700000" algn="tl" rotWithShape="0">
              <a:prstClr val="black">
                <a:alpha val="10000"/>
              </a:prstClr>
            </a:outerShdw>
          </a:effectLst>
        </p:spPr>
      </p:pic>
      <p:sp>
        <p:nvSpPr>
          <p:cNvPr id="15" name="Tekstvak 14">
            <a:extLst>
              <a:ext uri="{FF2B5EF4-FFF2-40B4-BE49-F238E27FC236}">
                <a16:creationId xmlns:a16="http://schemas.microsoft.com/office/drawing/2014/main" id="{9EAF68AE-ED8F-D0A4-ABC6-F67F101E0D42}"/>
              </a:ext>
            </a:extLst>
          </p:cNvPr>
          <p:cNvSpPr txBox="1"/>
          <p:nvPr/>
        </p:nvSpPr>
        <p:spPr>
          <a:xfrm>
            <a:off x="470959" y="15804"/>
            <a:ext cx="7975600" cy="369332"/>
          </a:xfrm>
          <a:prstGeom prst="rect">
            <a:avLst/>
          </a:prstGeom>
          <a:noFill/>
        </p:spPr>
        <p:txBody>
          <a:bodyPr wrap="square" rtlCol="0">
            <a:spAutoFit/>
          </a:bodyPr>
          <a:lstStyle/>
          <a:p>
            <a:r>
              <a:rPr lang="nl-NL">
                <a:solidFill>
                  <a:schemeClr val="bg1"/>
                </a:solidFill>
              </a:rPr>
              <a:t>Tekstbegrip | uitgangspunten</a:t>
            </a:r>
            <a:endParaRPr lang="en-US">
              <a:solidFill>
                <a:schemeClr val="bg1"/>
              </a:solidFill>
            </a:endParaRPr>
          </a:p>
        </p:txBody>
      </p:sp>
    </p:spTree>
    <p:extLst>
      <p:ext uri="{BB962C8B-B14F-4D97-AF65-F5344CB8AC3E}">
        <p14:creationId xmlns:p14="http://schemas.microsoft.com/office/powerpoint/2010/main" val="397603799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5336B-4644-43B0-A71F-1911BA70DD06}"/>
              </a:ext>
            </a:extLst>
          </p:cNvPr>
          <p:cNvSpPr>
            <a:spLocks noGrp="1"/>
          </p:cNvSpPr>
          <p:nvPr>
            <p:ph type="title"/>
          </p:nvPr>
        </p:nvSpPr>
        <p:spPr/>
        <p:txBody>
          <a:bodyPr/>
          <a:lstStyle/>
          <a:p>
            <a:r>
              <a:rPr lang="nl-NL" sz="3200" dirty="0">
                <a:latin typeface="Calibri"/>
                <a:ea typeface="Calibri"/>
                <a:cs typeface="Calibri"/>
              </a:rPr>
              <a:t>Verschillende tekstsoorten</a:t>
            </a:r>
            <a:endParaRPr lang="nl-NL" sz="3200">
              <a:latin typeface="Calibri"/>
              <a:ea typeface="Calibri"/>
              <a:cs typeface="Calibri"/>
            </a:endParaRPr>
          </a:p>
        </p:txBody>
      </p:sp>
      <p:pic>
        <p:nvPicPr>
          <p:cNvPr id="6" name="Afbeelding 5">
            <a:extLst>
              <a:ext uri="{FF2B5EF4-FFF2-40B4-BE49-F238E27FC236}">
                <a16:creationId xmlns:a16="http://schemas.microsoft.com/office/drawing/2014/main" id="{C74EBCEC-B835-4D0A-B93B-B9C7F3FC1245}"/>
              </a:ext>
            </a:extLst>
          </p:cNvPr>
          <p:cNvPicPr>
            <a:picLocks noChangeAspect="1"/>
          </p:cNvPicPr>
          <p:nvPr/>
        </p:nvPicPr>
        <p:blipFill>
          <a:blip r:embed="rId3"/>
          <a:stretch>
            <a:fillRect/>
          </a:stretch>
        </p:blipFill>
        <p:spPr>
          <a:xfrm>
            <a:off x="2300256" y="1520161"/>
            <a:ext cx="3338871" cy="4813401"/>
          </a:xfrm>
          <a:prstGeom prst="rect">
            <a:avLst/>
          </a:prstGeom>
          <a:ln>
            <a:solidFill>
              <a:schemeClr val="bg1">
                <a:lumMod val="75000"/>
              </a:schemeClr>
            </a:solidFill>
          </a:ln>
        </p:spPr>
      </p:pic>
      <p:pic>
        <p:nvPicPr>
          <p:cNvPr id="7" name="Afbeelding 6">
            <a:extLst>
              <a:ext uri="{FF2B5EF4-FFF2-40B4-BE49-F238E27FC236}">
                <a16:creationId xmlns:a16="http://schemas.microsoft.com/office/drawing/2014/main" id="{9D47EC0C-D411-4EAA-80D6-4B27A941F025}"/>
              </a:ext>
            </a:extLst>
          </p:cNvPr>
          <p:cNvPicPr>
            <a:picLocks noChangeAspect="1"/>
          </p:cNvPicPr>
          <p:nvPr/>
        </p:nvPicPr>
        <p:blipFill rotWithShape="1">
          <a:blip r:embed="rId4"/>
          <a:srcRect t="1217"/>
          <a:stretch/>
        </p:blipFill>
        <p:spPr>
          <a:xfrm>
            <a:off x="5639127" y="1520161"/>
            <a:ext cx="3423667" cy="4809936"/>
          </a:xfrm>
          <a:prstGeom prst="rect">
            <a:avLst/>
          </a:prstGeom>
          <a:ln>
            <a:solidFill>
              <a:schemeClr val="bg1">
                <a:lumMod val="75000"/>
              </a:schemeClr>
            </a:solidFill>
          </a:ln>
        </p:spPr>
      </p:pic>
      <p:sp>
        <p:nvSpPr>
          <p:cNvPr id="3" name="Tekstvak 2">
            <a:extLst>
              <a:ext uri="{FF2B5EF4-FFF2-40B4-BE49-F238E27FC236}">
                <a16:creationId xmlns:a16="http://schemas.microsoft.com/office/drawing/2014/main" id="{6E86C100-532B-4BF4-AFBC-A988F358911B}"/>
              </a:ext>
            </a:extLst>
          </p:cNvPr>
          <p:cNvSpPr txBox="1"/>
          <p:nvPr/>
        </p:nvSpPr>
        <p:spPr>
          <a:xfrm>
            <a:off x="470959" y="15804"/>
            <a:ext cx="7975600" cy="369332"/>
          </a:xfrm>
          <a:prstGeom prst="rect">
            <a:avLst/>
          </a:prstGeom>
          <a:noFill/>
        </p:spPr>
        <p:txBody>
          <a:bodyPr wrap="square" rtlCol="0">
            <a:spAutoFit/>
          </a:bodyPr>
          <a:lstStyle/>
          <a:p>
            <a:r>
              <a:rPr lang="nl-NL" dirty="0">
                <a:solidFill>
                  <a:schemeClr val="bg1"/>
                </a:solidFill>
                <a:latin typeface="Calibri" panose="020F0502020204030204" pitchFamily="34" charset="0"/>
                <a:cs typeface="Calibri" panose="020F0502020204030204" pitchFamily="34" charset="0"/>
              </a:rPr>
              <a:t>Tekstbegrip | een les</a:t>
            </a:r>
            <a:endParaRPr lang="en-US" dirty="0">
              <a:solidFill>
                <a:schemeClr val="bg1"/>
              </a:solidFill>
              <a:latin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102FF381-9A5D-1708-FC6C-6C822E45271C}"/>
              </a:ext>
            </a:extLst>
          </p:cNvPr>
          <p:cNvPicPr>
            <a:picLocks noChangeAspect="1"/>
          </p:cNvPicPr>
          <p:nvPr/>
        </p:nvPicPr>
        <p:blipFill>
          <a:blip r:embed="rId5"/>
          <a:stretch>
            <a:fillRect/>
          </a:stretch>
        </p:blipFill>
        <p:spPr>
          <a:xfrm>
            <a:off x="2300256" y="1440758"/>
            <a:ext cx="7026906" cy="4968742"/>
          </a:xfrm>
          <a:prstGeom prst="rect">
            <a:avLst/>
          </a:prstGeom>
        </p:spPr>
      </p:pic>
      <p:pic>
        <p:nvPicPr>
          <p:cNvPr id="5" name="Afbeelding 4">
            <a:extLst>
              <a:ext uri="{FF2B5EF4-FFF2-40B4-BE49-F238E27FC236}">
                <a16:creationId xmlns:a16="http://schemas.microsoft.com/office/drawing/2014/main" id="{7081B7C3-CEE8-4DEF-06F6-1C70B215825E}"/>
              </a:ext>
            </a:extLst>
          </p:cNvPr>
          <p:cNvPicPr>
            <a:picLocks noChangeAspect="1"/>
          </p:cNvPicPr>
          <p:nvPr/>
        </p:nvPicPr>
        <p:blipFill>
          <a:blip r:embed="rId6"/>
          <a:stretch>
            <a:fillRect/>
          </a:stretch>
        </p:blipFill>
        <p:spPr>
          <a:xfrm>
            <a:off x="2202339" y="1440758"/>
            <a:ext cx="7124823" cy="5032679"/>
          </a:xfrm>
          <a:prstGeom prst="rect">
            <a:avLst/>
          </a:prstGeom>
        </p:spPr>
      </p:pic>
      <p:pic>
        <p:nvPicPr>
          <p:cNvPr id="8" name="Afbeelding 7">
            <a:extLst>
              <a:ext uri="{FF2B5EF4-FFF2-40B4-BE49-F238E27FC236}">
                <a16:creationId xmlns:a16="http://schemas.microsoft.com/office/drawing/2014/main" id="{0E52646C-E147-C335-D9F1-D74229FD9EBB}"/>
              </a:ext>
            </a:extLst>
          </p:cNvPr>
          <p:cNvPicPr>
            <a:picLocks noChangeAspect="1"/>
          </p:cNvPicPr>
          <p:nvPr/>
        </p:nvPicPr>
        <p:blipFill>
          <a:blip r:embed="rId7"/>
          <a:stretch>
            <a:fillRect/>
          </a:stretch>
        </p:blipFill>
        <p:spPr>
          <a:xfrm>
            <a:off x="2202339" y="1440758"/>
            <a:ext cx="7124823" cy="5039710"/>
          </a:xfrm>
          <a:prstGeom prst="rect">
            <a:avLst/>
          </a:prstGeom>
        </p:spPr>
      </p:pic>
      <p:pic>
        <p:nvPicPr>
          <p:cNvPr id="9" name="Afbeelding 8">
            <a:extLst>
              <a:ext uri="{FF2B5EF4-FFF2-40B4-BE49-F238E27FC236}">
                <a16:creationId xmlns:a16="http://schemas.microsoft.com/office/drawing/2014/main" id="{B85F4892-8700-8DC2-C5A1-3F0BB96AAA40}"/>
              </a:ext>
            </a:extLst>
          </p:cNvPr>
          <p:cNvPicPr>
            <a:picLocks noChangeAspect="1"/>
          </p:cNvPicPr>
          <p:nvPr/>
        </p:nvPicPr>
        <p:blipFill>
          <a:blip r:embed="rId8"/>
          <a:stretch>
            <a:fillRect/>
          </a:stretch>
        </p:blipFill>
        <p:spPr>
          <a:xfrm>
            <a:off x="2202339" y="1438522"/>
            <a:ext cx="7124823" cy="5040915"/>
          </a:xfrm>
          <a:prstGeom prst="rect">
            <a:avLst/>
          </a:prstGeom>
        </p:spPr>
      </p:pic>
    </p:spTree>
    <p:extLst>
      <p:ext uri="{BB962C8B-B14F-4D97-AF65-F5344CB8AC3E}">
        <p14:creationId xmlns:p14="http://schemas.microsoft.com/office/powerpoint/2010/main" val="1975788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2D998-5602-4C84-907F-0919C2DE8907}"/>
              </a:ext>
            </a:extLst>
          </p:cNvPr>
          <p:cNvSpPr>
            <a:spLocks noGrp="1"/>
          </p:cNvSpPr>
          <p:nvPr>
            <p:ph type="title"/>
          </p:nvPr>
        </p:nvSpPr>
        <p:spPr/>
        <p:txBody>
          <a:bodyPr/>
          <a:lstStyle/>
          <a:p>
            <a:r>
              <a:rPr lang="nl-NL" sz="3200" dirty="0">
                <a:latin typeface="Calibri"/>
                <a:ea typeface="Calibri"/>
                <a:cs typeface="Calibri"/>
              </a:rPr>
              <a:t>Interactie en samenwerken</a:t>
            </a:r>
            <a:endParaRPr lang="nl-NL" sz="3200">
              <a:latin typeface="Calibri"/>
              <a:ea typeface="Calibri"/>
              <a:cs typeface="Calibri"/>
            </a:endParaRPr>
          </a:p>
        </p:txBody>
      </p:sp>
      <p:pic>
        <p:nvPicPr>
          <p:cNvPr id="5" name="Afbeelding 4">
            <a:extLst>
              <a:ext uri="{FF2B5EF4-FFF2-40B4-BE49-F238E27FC236}">
                <a16:creationId xmlns:a16="http://schemas.microsoft.com/office/drawing/2014/main" id="{C700EB16-2490-4D21-9BF6-7C42DA1F56DA}"/>
              </a:ext>
            </a:extLst>
          </p:cNvPr>
          <p:cNvPicPr>
            <a:picLocks noChangeAspect="1"/>
          </p:cNvPicPr>
          <p:nvPr/>
        </p:nvPicPr>
        <p:blipFill>
          <a:blip r:embed="rId3"/>
          <a:stretch>
            <a:fillRect/>
          </a:stretch>
        </p:blipFill>
        <p:spPr>
          <a:xfrm>
            <a:off x="2106905" y="1426464"/>
            <a:ext cx="6894308" cy="4687681"/>
          </a:xfrm>
          <a:prstGeom prst="rect">
            <a:avLst/>
          </a:prstGeom>
        </p:spPr>
      </p:pic>
      <p:sp>
        <p:nvSpPr>
          <p:cNvPr id="3" name="Tekstvak 2">
            <a:extLst>
              <a:ext uri="{FF2B5EF4-FFF2-40B4-BE49-F238E27FC236}">
                <a16:creationId xmlns:a16="http://schemas.microsoft.com/office/drawing/2014/main" id="{EC74AA88-A444-1B44-B316-D24594CE30C4}"/>
              </a:ext>
            </a:extLst>
          </p:cNvPr>
          <p:cNvSpPr txBox="1"/>
          <p:nvPr/>
        </p:nvSpPr>
        <p:spPr>
          <a:xfrm>
            <a:off x="429396" y="0"/>
            <a:ext cx="7975600" cy="369332"/>
          </a:xfrm>
          <a:prstGeom prst="rect">
            <a:avLst/>
          </a:prstGeom>
          <a:noFill/>
        </p:spPr>
        <p:txBody>
          <a:bodyPr wrap="square" rtlCol="0">
            <a:spAutoFit/>
          </a:bodyPr>
          <a:lstStyle/>
          <a:p>
            <a:r>
              <a:rPr lang="nl-NL" dirty="0">
                <a:solidFill>
                  <a:schemeClr val="bg1"/>
                </a:solidFill>
                <a:latin typeface="Calibri" panose="020F0502020204030204" pitchFamily="34" charset="0"/>
                <a:cs typeface="Calibri" panose="020F0502020204030204" pitchFamily="34" charset="0"/>
              </a:rPr>
              <a:t>Tekstbegrip | samenwerkend leren</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467932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4072C4-4497-9C4D-AE32-A803A6036891}"/>
              </a:ext>
            </a:extLst>
          </p:cNvPr>
          <p:cNvSpPr>
            <a:spLocks noGrp="1"/>
          </p:cNvSpPr>
          <p:nvPr>
            <p:ph type="body" sz="quarter" idx="13"/>
          </p:nvPr>
        </p:nvSpPr>
        <p:spPr>
          <a:xfrm>
            <a:off x="4768274" y="3104964"/>
            <a:ext cx="2117435" cy="648072"/>
          </a:xfrm>
        </p:spPr>
        <p:txBody>
          <a:bodyPr/>
          <a:lstStyle/>
          <a:p>
            <a:r>
              <a:rPr lang="nl-NL"/>
              <a:t>Vragen?</a:t>
            </a:r>
            <a:endParaRPr lang="en-US"/>
          </a:p>
        </p:txBody>
      </p:sp>
    </p:spTree>
    <p:extLst>
      <p:ext uri="{BB962C8B-B14F-4D97-AF65-F5344CB8AC3E}">
        <p14:creationId xmlns:p14="http://schemas.microsoft.com/office/powerpoint/2010/main" val="69164899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D67EA4-9ECB-EF4D-A932-2304289F3F08}"/>
              </a:ext>
            </a:extLst>
          </p:cNvPr>
          <p:cNvPicPr>
            <a:picLocks noChangeAspect="1"/>
          </p:cNvPicPr>
          <p:nvPr/>
        </p:nvPicPr>
        <p:blipFill rotWithShape="1">
          <a:blip r:embed="rId3">
            <a:extLst>
              <a:ext uri="{28A0092B-C50C-407E-A947-70E740481C1C}">
                <a14:useLocalDpi xmlns:a14="http://schemas.microsoft.com/office/drawing/2010/main" val="0"/>
              </a:ext>
            </a:extLst>
          </a:blip>
          <a:srcRect l="3047" t="22786" r="5833" b="31725"/>
          <a:stretch/>
        </p:blipFill>
        <p:spPr>
          <a:xfrm>
            <a:off x="-121891" y="1617801"/>
            <a:ext cx="11734001" cy="3295062"/>
          </a:xfrm>
          <a:prstGeom prst="rect">
            <a:avLst/>
          </a:prstGeom>
        </p:spPr>
      </p:pic>
      <p:pic>
        <p:nvPicPr>
          <p:cNvPr id="24" name="Picture 23" descr="Text&#10;&#10;Description automatically generated">
            <a:extLst>
              <a:ext uri="{FF2B5EF4-FFF2-40B4-BE49-F238E27FC236}">
                <a16:creationId xmlns:a16="http://schemas.microsoft.com/office/drawing/2014/main" id="{3F74BCA1-152D-CC47-9A23-AF7B83817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321" y="4851020"/>
            <a:ext cx="1952764" cy="1284250"/>
          </a:xfrm>
          <a:prstGeom prst="rect">
            <a:avLst/>
          </a:prstGeom>
        </p:spPr>
      </p:pic>
      <p:pic>
        <p:nvPicPr>
          <p:cNvPr id="26" name="Picture 25" descr="Text&#10;&#10;Description automatically generated">
            <a:extLst>
              <a:ext uri="{FF2B5EF4-FFF2-40B4-BE49-F238E27FC236}">
                <a16:creationId xmlns:a16="http://schemas.microsoft.com/office/drawing/2014/main" id="{3A8E2678-3F87-6F42-BAA0-BE05CB0C5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759" y="4155285"/>
            <a:ext cx="1899985" cy="1284249"/>
          </a:xfrm>
          <a:prstGeom prst="rect">
            <a:avLst/>
          </a:prstGeom>
        </p:spPr>
      </p:pic>
      <p:pic>
        <p:nvPicPr>
          <p:cNvPr id="28" name="Picture 27" descr="Text&#10;&#10;Description automatically generated">
            <a:extLst>
              <a:ext uri="{FF2B5EF4-FFF2-40B4-BE49-F238E27FC236}">
                <a16:creationId xmlns:a16="http://schemas.microsoft.com/office/drawing/2014/main" id="{B920D305-A8A2-A94A-9D6E-B21A570B4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2367" y="3780024"/>
            <a:ext cx="2023132" cy="1213879"/>
          </a:xfrm>
          <a:prstGeom prst="rect">
            <a:avLst/>
          </a:prstGeom>
        </p:spPr>
      </p:pic>
      <p:pic>
        <p:nvPicPr>
          <p:cNvPr id="30" name="Picture 29" descr="Text&#10;&#10;Description automatically generated">
            <a:extLst>
              <a:ext uri="{FF2B5EF4-FFF2-40B4-BE49-F238E27FC236}">
                <a16:creationId xmlns:a16="http://schemas.microsoft.com/office/drawing/2014/main" id="{5EFA51BD-47A5-5A4C-A6EF-407BDE194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5841" y="3282844"/>
            <a:ext cx="1776838" cy="1143510"/>
          </a:xfrm>
          <a:prstGeom prst="rect">
            <a:avLst/>
          </a:prstGeom>
        </p:spPr>
      </p:pic>
      <p:sp>
        <p:nvSpPr>
          <p:cNvPr id="23" name="Tijdelijke aanduiding voor inhoud 2">
            <a:extLst>
              <a:ext uri="{FF2B5EF4-FFF2-40B4-BE49-F238E27FC236}">
                <a16:creationId xmlns:a16="http://schemas.microsoft.com/office/drawing/2014/main" id="{9330DDDD-43B5-124A-9151-722F043D2456}"/>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600" b="0" i="0" u="none" strike="noStrike" kern="1200" cap="none" spc="0" normalizeH="0" baseline="0" noProof="0">
                <a:ln>
                  <a:noFill/>
                </a:ln>
                <a:solidFill>
                  <a:prstClr val="white"/>
                </a:solidFill>
                <a:effectLst/>
                <a:uLnTx/>
                <a:uFillTx/>
                <a:latin typeface="Verdana"/>
                <a:ea typeface="+mn-ea"/>
                <a:cs typeface="+mn-cs"/>
              </a:rPr>
              <a:t>Groeien in taal</a:t>
            </a:r>
          </a:p>
        </p:txBody>
      </p:sp>
      <p:grpSp>
        <p:nvGrpSpPr>
          <p:cNvPr id="2" name="Group 1">
            <a:extLst>
              <a:ext uri="{FF2B5EF4-FFF2-40B4-BE49-F238E27FC236}">
                <a16:creationId xmlns:a16="http://schemas.microsoft.com/office/drawing/2014/main" id="{6C8F3CE6-90BF-064C-B9A7-78DEFFC9CCA7}"/>
              </a:ext>
            </a:extLst>
          </p:cNvPr>
          <p:cNvGrpSpPr/>
          <p:nvPr/>
        </p:nvGrpSpPr>
        <p:grpSpPr>
          <a:xfrm>
            <a:off x="1075349" y="1844538"/>
            <a:ext cx="2322534" cy="2907347"/>
            <a:chOff x="1075349" y="1844538"/>
            <a:chExt cx="2322534" cy="2907347"/>
          </a:xfrm>
        </p:grpSpPr>
        <p:grpSp>
          <p:nvGrpSpPr>
            <p:cNvPr id="19" name="Group 18">
              <a:extLst>
                <a:ext uri="{FF2B5EF4-FFF2-40B4-BE49-F238E27FC236}">
                  <a16:creationId xmlns:a16="http://schemas.microsoft.com/office/drawing/2014/main" id="{E097FE59-2059-584A-B2BA-86039A832FCB}"/>
                </a:ext>
              </a:extLst>
            </p:cNvPr>
            <p:cNvGrpSpPr/>
            <p:nvPr/>
          </p:nvGrpSpPr>
          <p:grpSpPr>
            <a:xfrm>
              <a:off x="1075349" y="1844538"/>
              <a:ext cx="1473236" cy="2194175"/>
              <a:chOff x="546107" y="1769686"/>
              <a:chExt cx="1394806" cy="2077365"/>
            </a:xfrm>
          </p:grpSpPr>
          <p:pic>
            <p:nvPicPr>
              <p:cNvPr id="5" name="Picture 4" descr="Logo, company name&#10;&#10;Description automatically generated">
                <a:extLst>
                  <a:ext uri="{FF2B5EF4-FFF2-40B4-BE49-F238E27FC236}">
                    <a16:creationId xmlns:a16="http://schemas.microsoft.com/office/drawing/2014/main" id="{B982C365-AE85-6D47-9F5C-91A6179B6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107" y="1769686"/>
                <a:ext cx="915035" cy="705485"/>
              </a:xfrm>
              <a:prstGeom prst="rect">
                <a:avLst/>
              </a:prstGeom>
            </p:spPr>
          </p:pic>
          <p:pic>
            <p:nvPicPr>
              <p:cNvPr id="12" name="Picture 11">
                <a:extLst>
                  <a:ext uri="{FF2B5EF4-FFF2-40B4-BE49-F238E27FC236}">
                    <a16:creationId xmlns:a16="http://schemas.microsoft.com/office/drawing/2014/main" id="{247EAEF8-516A-ED4A-B932-1E8C9CFB3B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43884" y="2551878"/>
                <a:ext cx="797029" cy="1295173"/>
              </a:xfrm>
              <a:prstGeom prst="rect">
                <a:avLst/>
              </a:prstGeom>
            </p:spPr>
          </p:pic>
        </p:grpSp>
        <p:pic>
          <p:nvPicPr>
            <p:cNvPr id="3" name="Afbeelding 2">
              <a:extLst>
                <a:ext uri="{FF2B5EF4-FFF2-40B4-BE49-F238E27FC236}">
                  <a16:creationId xmlns:a16="http://schemas.microsoft.com/office/drawing/2014/main" id="{B72B0376-B693-4EC9-A173-9F85EDF9E43F}"/>
                </a:ext>
              </a:extLst>
            </p:cNvPr>
            <p:cNvPicPr>
              <a:picLocks noChangeAspect="1"/>
            </p:cNvPicPr>
            <p:nvPr/>
          </p:nvPicPr>
          <p:blipFill>
            <a:blip r:embed="rId10"/>
            <a:stretch>
              <a:fillRect/>
            </a:stretch>
          </p:blipFill>
          <p:spPr>
            <a:xfrm>
              <a:off x="1495019" y="4509940"/>
              <a:ext cx="1902864" cy="241945"/>
            </a:xfrm>
            <a:prstGeom prst="rect">
              <a:avLst/>
            </a:prstGeom>
          </p:spPr>
        </p:pic>
      </p:grpSp>
      <p:grpSp>
        <p:nvGrpSpPr>
          <p:cNvPr id="4" name="Group 3">
            <a:extLst>
              <a:ext uri="{FF2B5EF4-FFF2-40B4-BE49-F238E27FC236}">
                <a16:creationId xmlns:a16="http://schemas.microsoft.com/office/drawing/2014/main" id="{C153974E-BE88-8F4F-8833-7C3DBE1BDCB9}"/>
              </a:ext>
            </a:extLst>
          </p:cNvPr>
          <p:cNvGrpSpPr/>
          <p:nvPr/>
        </p:nvGrpSpPr>
        <p:grpSpPr>
          <a:xfrm>
            <a:off x="3643907" y="1452183"/>
            <a:ext cx="2101203" cy="2703102"/>
            <a:chOff x="3643907" y="1452183"/>
            <a:chExt cx="2101203" cy="2703102"/>
          </a:xfrm>
        </p:grpSpPr>
        <p:grpSp>
          <p:nvGrpSpPr>
            <p:cNvPr id="20" name="Group 19">
              <a:extLst>
                <a:ext uri="{FF2B5EF4-FFF2-40B4-BE49-F238E27FC236}">
                  <a16:creationId xmlns:a16="http://schemas.microsoft.com/office/drawing/2014/main" id="{851A2586-34DB-E847-89C2-AFB7E8066A40}"/>
                </a:ext>
              </a:extLst>
            </p:cNvPr>
            <p:cNvGrpSpPr/>
            <p:nvPr/>
          </p:nvGrpSpPr>
          <p:grpSpPr>
            <a:xfrm>
              <a:off x="3643907" y="1452183"/>
              <a:ext cx="1193967" cy="2150210"/>
              <a:chOff x="3461952" y="1339117"/>
              <a:chExt cx="1130405" cy="2035740"/>
            </a:xfrm>
          </p:grpSpPr>
          <p:pic>
            <p:nvPicPr>
              <p:cNvPr id="14" name="Picture 13">
                <a:extLst>
                  <a:ext uri="{FF2B5EF4-FFF2-40B4-BE49-F238E27FC236}">
                    <a16:creationId xmlns:a16="http://schemas.microsoft.com/office/drawing/2014/main" id="{6434871A-BB7F-7D45-9066-6321445C2828}"/>
                  </a:ext>
                </a:extLst>
              </p:cNvPr>
              <p:cNvPicPr>
                <a:picLocks noChangeAspect="1"/>
              </p:cNvPicPr>
              <p:nvPr/>
            </p:nvPicPr>
            <p:blipFill>
              <a:blip r:embed="rId11">
                <a:extLst>
                  <a:ext uri="{28A0092B-C50C-407E-A947-70E740481C1C}">
                    <a14:useLocalDpi xmlns:a14="http://schemas.microsoft.com/office/drawing/2010/main" val="0"/>
                  </a:ext>
                </a:extLst>
              </a:blip>
              <a:srcRect l="1150" r="1150"/>
              <a:stretch/>
            </p:blipFill>
            <p:spPr>
              <a:xfrm>
                <a:off x="3961342" y="1911767"/>
                <a:ext cx="631015" cy="146309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8157A2F1-7ED8-D049-849B-E7AD1EF9CA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61952" y="1339117"/>
                <a:ext cx="1047750" cy="705485"/>
              </a:xfrm>
              <a:prstGeom prst="rect">
                <a:avLst/>
              </a:prstGeom>
            </p:spPr>
          </p:pic>
        </p:grpSp>
        <p:pic>
          <p:nvPicPr>
            <p:cNvPr id="9" name="Afbeelding 8">
              <a:extLst>
                <a:ext uri="{FF2B5EF4-FFF2-40B4-BE49-F238E27FC236}">
                  <a16:creationId xmlns:a16="http://schemas.microsoft.com/office/drawing/2014/main" id="{7356DE41-BEC2-4AF2-96B4-9EA80A1ADB8A}"/>
                </a:ext>
              </a:extLst>
            </p:cNvPr>
            <p:cNvPicPr>
              <a:picLocks noChangeAspect="1"/>
            </p:cNvPicPr>
            <p:nvPr/>
          </p:nvPicPr>
          <p:blipFill>
            <a:blip r:embed="rId13"/>
            <a:stretch>
              <a:fillRect/>
            </a:stretch>
          </p:blipFill>
          <p:spPr>
            <a:xfrm>
              <a:off x="3802253" y="3922142"/>
              <a:ext cx="1942857" cy="233143"/>
            </a:xfrm>
            <a:prstGeom prst="rect">
              <a:avLst/>
            </a:prstGeom>
          </p:spPr>
        </p:pic>
      </p:grpSp>
      <p:grpSp>
        <p:nvGrpSpPr>
          <p:cNvPr id="11" name="Group 10">
            <a:extLst>
              <a:ext uri="{FF2B5EF4-FFF2-40B4-BE49-F238E27FC236}">
                <a16:creationId xmlns:a16="http://schemas.microsoft.com/office/drawing/2014/main" id="{925BC99B-C6D2-6048-9254-FA184CBF0237}"/>
              </a:ext>
            </a:extLst>
          </p:cNvPr>
          <p:cNvGrpSpPr/>
          <p:nvPr/>
        </p:nvGrpSpPr>
        <p:grpSpPr>
          <a:xfrm>
            <a:off x="5871975" y="963125"/>
            <a:ext cx="2713524" cy="2753371"/>
            <a:chOff x="5871975" y="963125"/>
            <a:chExt cx="2713524" cy="2753371"/>
          </a:xfrm>
        </p:grpSpPr>
        <p:grpSp>
          <p:nvGrpSpPr>
            <p:cNvPr id="21" name="Group 20">
              <a:extLst>
                <a:ext uri="{FF2B5EF4-FFF2-40B4-BE49-F238E27FC236}">
                  <a16:creationId xmlns:a16="http://schemas.microsoft.com/office/drawing/2014/main" id="{84E2E4AD-3D68-FA42-8D43-F71F5EB41F6A}"/>
                </a:ext>
              </a:extLst>
            </p:cNvPr>
            <p:cNvGrpSpPr/>
            <p:nvPr/>
          </p:nvGrpSpPr>
          <p:grpSpPr>
            <a:xfrm>
              <a:off x="6332227" y="963125"/>
              <a:ext cx="1467859" cy="1928112"/>
              <a:chOff x="6821119" y="835184"/>
              <a:chExt cx="1389715" cy="1825466"/>
            </a:xfrm>
          </p:grpSpPr>
          <p:pic>
            <p:nvPicPr>
              <p:cNvPr id="16" name="Picture 15" descr="A picture containing text, vector graphics&#10;&#10;Description automatically generated">
                <a:extLst>
                  <a:ext uri="{FF2B5EF4-FFF2-40B4-BE49-F238E27FC236}">
                    <a16:creationId xmlns:a16="http://schemas.microsoft.com/office/drawing/2014/main" id="{DF1D7A0B-2578-FF43-B283-0F38726322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1119" y="1327150"/>
                <a:ext cx="571500" cy="1333500"/>
              </a:xfrm>
              <a:prstGeom prst="rect">
                <a:avLst/>
              </a:prstGeom>
            </p:spPr>
          </p:pic>
          <p:pic>
            <p:nvPicPr>
              <p:cNvPr id="7" name="Picture 6" descr="Logo&#10;&#10;Description automatically generated">
                <a:extLst>
                  <a:ext uri="{FF2B5EF4-FFF2-40B4-BE49-F238E27FC236}">
                    <a16:creationId xmlns:a16="http://schemas.microsoft.com/office/drawing/2014/main" id="{91435711-4D55-EF4B-A029-E8CADC236D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5799" y="835184"/>
                <a:ext cx="915035" cy="600710"/>
              </a:xfrm>
              <a:prstGeom prst="rect">
                <a:avLst/>
              </a:prstGeom>
            </p:spPr>
          </p:pic>
        </p:grpSp>
        <p:pic>
          <p:nvPicPr>
            <p:cNvPr id="13" name="Afbeelding 12">
              <a:extLst>
                <a:ext uri="{FF2B5EF4-FFF2-40B4-BE49-F238E27FC236}">
                  <a16:creationId xmlns:a16="http://schemas.microsoft.com/office/drawing/2014/main" id="{8120DAF4-4787-4CA7-83A3-317F0A4A6744}"/>
                </a:ext>
              </a:extLst>
            </p:cNvPr>
            <p:cNvPicPr>
              <a:picLocks noChangeAspect="1"/>
            </p:cNvPicPr>
            <p:nvPr/>
          </p:nvPicPr>
          <p:blipFill>
            <a:blip r:embed="rId16"/>
            <a:stretch>
              <a:fillRect/>
            </a:stretch>
          </p:blipFill>
          <p:spPr>
            <a:xfrm>
              <a:off x="5871975" y="3470401"/>
              <a:ext cx="2713524" cy="246095"/>
            </a:xfrm>
            <a:prstGeom prst="rect">
              <a:avLst/>
            </a:prstGeom>
          </p:spPr>
        </p:pic>
      </p:grpSp>
      <p:grpSp>
        <p:nvGrpSpPr>
          <p:cNvPr id="15" name="Group 14">
            <a:extLst>
              <a:ext uri="{FF2B5EF4-FFF2-40B4-BE49-F238E27FC236}">
                <a16:creationId xmlns:a16="http://schemas.microsoft.com/office/drawing/2014/main" id="{C6C343BF-6B83-4940-9E3D-49EF16FF5118}"/>
              </a:ext>
            </a:extLst>
          </p:cNvPr>
          <p:cNvGrpSpPr/>
          <p:nvPr/>
        </p:nvGrpSpPr>
        <p:grpSpPr>
          <a:xfrm>
            <a:off x="8679784" y="628576"/>
            <a:ext cx="2528952" cy="2614096"/>
            <a:chOff x="8679784" y="628576"/>
            <a:chExt cx="2528952" cy="2614096"/>
          </a:xfrm>
        </p:grpSpPr>
        <p:grpSp>
          <p:nvGrpSpPr>
            <p:cNvPr id="22" name="Group 21">
              <a:extLst>
                <a:ext uri="{FF2B5EF4-FFF2-40B4-BE49-F238E27FC236}">
                  <a16:creationId xmlns:a16="http://schemas.microsoft.com/office/drawing/2014/main" id="{E3F063EA-04F3-DD4F-9906-BE1CE09A3811}"/>
                </a:ext>
              </a:extLst>
            </p:cNvPr>
            <p:cNvGrpSpPr/>
            <p:nvPr/>
          </p:nvGrpSpPr>
          <p:grpSpPr>
            <a:xfrm>
              <a:off x="8834187" y="628576"/>
              <a:ext cx="1757459" cy="2151429"/>
              <a:chOff x="8947192" y="479583"/>
              <a:chExt cx="1663898" cy="2036895"/>
            </a:xfrm>
          </p:grpSpPr>
          <p:pic>
            <p:nvPicPr>
              <p:cNvPr id="18" name="Picture 17">
                <a:extLst>
                  <a:ext uri="{FF2B5EF4-FFF2-40B4-BE49-F238E27FC236}">
                    <a16:creationId xmlns:a16="http://schemas.microsoft.com/office/drawing/2014/main" id="{B1BB75E2-0CFD-2C45-ABB1-36286F21394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947192" y="1028890"/>
                <a:ext cx="756844" cy="1487588"/>
              </a:xfrm>
              <a:prstGeom prst="rect">
                <a:avLst/>
              </a:prstGeom>
            </p:spPr>
          </p:pic>
          <p:pic>
            <p:nvPicPr>
              <p:cNvPr id="8" name="Picture 7" descr="Logo&#10;&#10;Description automatically generated">
                <a:extLst>
                  <a:ext uri="{FF2B5EF4-FFF2-40B4-BE49-F238E27FC236}">
                    <a16:creationId xmlns:a16="http://schemas.microsoft.com/office/drawing/2014/main" id="{B62C6361-C351-AC42-87BF-97E2B21CFC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02685" y="479583"/>
                <a:ext cx="1208405" cy="558800"/>
              </a:xfrm>
              <a:prstGeom prst="rect">
                <a:avLst/>
              </a:prstGeom>
            </p:spPr>
          </p:pic>
        </p:grpSp>
        <p:pic>
          <p:nvPicPr>
            <p:cNvPr id="17" name="Afbeelding 16">
              <a:extLst>
                <a:ext uri="{FF2B5EF4-FFF2-40B4-BE49-F238E27FC236}">
                  <a16:creationId xmlns:a16="http://schemas.microsoft.com/office/drawing/2014/main" id="{EEFF5B39-4D3B-463A-8B7D-0130063DFA94}"/>
                </a:ext>
              </a:extLst>
            </p:cNvPr>
            <p:cNvPicPr>
              <a:picLocks noChangeAspect="1"/>
            </p:cNvPicPr>
            <p:nvPr/>
          </p:nvPicPr>
          <p:blipFill>
            <a:blip r:embed="rId19"/>
            <a:stretch>
              <a:fillRect/>
            </a:stretch>
          </p:blipFill>
          <p:spPr>
            <a:xfrm>
              <a:off x="8679784" y="2986862"/>
              <a:ext cx="2528952" cy="255810"/>
            </a:xfrm>
            <a:prstGeom prst="rect">
              <a:avLst/>
            </a:prstGeom>
          </p:spPr>
        </p:pic>
      </p:grpSp>
      <p:pic>
        <p:nvPicPr>
          <p:cNvPr id="29" name="Picture 12">
            <a:extLst>
              <a:ext uri="{FF2B5EF4-FFF2-40B4-BE49-F238E27FC236}">
                <a16:creationId xmlns:a16="http://schemas.microsoft.com/office/drawing/2014/main" id="{DA238B41-1671-704B-9112-61701E9C389D}"/>
              </a:ext>
            </a:extLst>
          </p:cNvPr>
          <p:cNvPicPr>
            <a:picLocks noChangeAspect="1"/>
          </p:cNvPicPr>
          <p:nvPr/>
        </p:nvPicPr>
        <p:blipFill rotWithShape="1">
          <a:blip r:embed="rId20">
            <a:extLst>
              <a:ext uri="{28A0092B-C50C-407E-A947-70E740481C1C}">
                <a14:useLocalDpi xmlns:a14="http://schemas.microsoft.com/office/drawing/2010/main" val="0"/>
              </a:ext>
            </a:extLst>
          </a:blip>
          <a:srcRect l="-50" t="-4403" r="58" b="-4510"/>
          <a:stretch/>
        </p:blipFill>
        <p:spPr>
          <a:xfrm>
            <a:off x="9103284" y="5349379"/>
            <a:ext cx="2296789" cy="1032093"/>
          </a:xfrm>
          <a:prstGeom prst="rect">
            <a:avLst/>
          </a:prstGeom>
        </p:spPr>
      </p:pic>
    </p:spTree>
    <p:extLst>
      <p:ext uri="{BB962C8B-B14F-4D97-AF65-F5344CB8AC3E}">
        <p14:creationId xmlns:p14="http://schemas.microsoft.com/office/powerpoint/2010/main" val="33295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363C57-F876-5F42-AB46-DBD12327CC0B}"/>
              </a:ext>
            </a:extLst>
          </p:cNvPr>
          <p:cNvSpPr/>
          <p:nvPr/>
        </p:nvSpPr>
        <p:spPr>
          <a:xfrm>
            <a:off x="586409" y="5436704"/>
            <a:ext cx="6221895" cy="9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6" name="Tijdelijke aanduiding voor inhoud 2">
            <a:extLst>
              <a:ext uri="{FF2B5EF4-FFF2-40B4-BE49-F238E27FC236}">
                <a16:creationId xmlns:a16="http://schemas.microsoft.com/office/drawing/2014/main" id="{827FF12C-D536-4224-81D9-0769F532B0EB}"/>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Opbouw</a:t>
            </a:r>
            <a:r>
              <a:rPr kumimoji="0" lang="nl-NL" sz="1800" b="0" i="0" u="none" strike="noStrike" kern="1200" cap="none" spc="0" normalizeH="0" noProof="0" dirty="0">
                <a:ln>
                  <a:noFill/>
                </a:ln>
                <a:solidFill>
                  <a:prstClr val="white"/>
                </a:solidFill>
                <a:effectLst/>
                <a:uLnTx/>
                <a:uFillTx/>
                <a:ea typeface="+mn-ea"/>
                <a:cs typeface="+mn-cs"/>
              </a:rPr>
              <a:t> van een blok | 8 thema’s van 4 weken</a:t>
            </a:r>
            <a:endParaRPr kumimoji="0" lang="nl-NL" sz="1800" b="0" i="0" u="none" strike="noStrike" kern="1200" cap="none" spc="0" normalizeH="0" baseline="0" noProof="0" dirty="0">
              <a:ln>
                <a:noFill/>
              </a:ln>
              <a:solidFill>
                <a:prstClr val="white"/>
              </a:solidFill>
              <a:effectLst/>
              <a:uLnTx/>
              <a:uFillTx/>
              <a:ea typeface="+mn-ea"/>
              <a:cs typeface="+mn-cs"/>
            </a:endParaRPr>
          </a:p>
        </p:txBody>
      </p:sp>
      <p:pic>
        <p:nvPicPr>
          <p:cNvPr id="9" name="Picture 4" descr="Graphical user interface, text, application&#10;&#10;Description automatically generated">
            <a:extLst>
              <a:ext uri="{FF2B5EF4-FFF2-40B4-BE49-F238E27FC236}">
                <a16:creationId xmlns:a16="http://schemas.microsoft.com/office/drawing/2014/main" id="{3689EE9D-5676-52A4-E4D5-5A3A64183399}"/>
              </a:ext>
            </a:extLst>
          </p:cNvPr>
          <p:cNvPicPr>
            <a:picLocks noChangeAspect="1"/>
          </p:cNvPicPr>
          <p:nvPr/>
        </p:nvPicPr>
        <p:blipFill rotWithShape="1">
          <a:blip r:embed="rId3">
            <a:extLst>
              <a:ext uri="{28A0092B-C50C-407E-A947-70E740481C1C}">
                <a14:useLocalDpi xmlns:a14="http://schemas.microsoft.com/office/drawing/2010/main" val="0"/>
              </a:ext>
            </a:extLst>
          </a:blip>
          <a:srcRect t="12267"/>
          <a:stretch/>
        </p:blipFill>
        <p:spPr>
          <a:xfrm>
            <a:off x="674293" y="1676754"/>
            <a:ext cx="7951089" cy="1822729"/>
          </a:xfrm>
          <a:prstGeom prst="rect">
            <a:avLst/>
          </a:prstGeom>
        </p:spPr>
      </p:pic>
      <p:pic>
        <p:nvPicPr>
          <p:cNvPr id="10" name="Picture 8">
            <a:extLst>
              <a:ext uri="{FF2B5EF4-FFF2-40B4-BE49-F238E27FC236}">
                <a16:creationId xmlns:a16="http://schemas.microsoft.com/office/drawing/2014/main" id="{4D9404DF-DC55-2C0F-52DE-D27AD168E861}"/>
              </a:ext>
            </a:extLst>
          </p:cNvPr>
          <p:cNvPicPr>
            <a:picLocks noChangeAspect="1"/>
          </p:cNvPicPr>
          <p:nvPr/>
        </p:nvPicPr>
        <p:blipFill rotWithShape="1">
          <a:blip r:embed="rId4">
            <a:extLst>
              <a:ext uri="{28A0092B-C50C-407E-A947-70E740481C1C}">
                <a14:useLocalDpi xmlns:a14="http://schemas.microsoft.com/office/drawing/2010/main" val="0"/>
              </a:ext>
            </a:extLst>
          </a:blip>
          <a:srcRect t="6461" b="-2684"/>
          <a:stretch/>
        </p:blipFill>
        <p:spPr>
          <a:xfrm>
            <a:off x="674294" y="3672312"/>
            <a:ext cx="7951089" cy="2014165"/>
          </a:xfrm>
          <a:prstGeom prst="rect">
            <a:avLst/>
          </a:prstGeom>
        </p:spPr>
      </p:pic>
      <p:sp>
        <p:nvSpPr>
          <p:cNvPr id="12" name="Tekstvak 11">
            <a:extLst>
              <a:ext uri="{FF2B5EF4-FFF2-40B4-BE49-F238E27FC236}">
                <a16:creationId xmlns:a16="http://schemas.microsoft.com/office/drawing/2014/main" id="{62938E5E-1682-59DE-F580-9E0C149278EC}"/>
              </a:ext>
            </a:extLst>
          </p:cNvPr>
          <p:cNvSpPr txBox="1"/>
          <p:nvPr/>
        </p:nvSpPr>
        <p:spPr>
          <a:xfrm>
            <a:off x="9142880" y="2172619"/>
            <a:ext cx="6098240" cy="830997"/>
          </a:xfrm>
          <a:prstGeom prst="rect">
            <a:avLst/>
          </a:prstGeom>
          <a:noFill/>
        </p:spPr>
        <p:txBody>
          <a:bodyPr wrap="square">
            <a:spAutoFit/>
          </a:bodyPr>
          <a:lstStyle/>
          <a:p>
            <a:r>
              <a:rPr lang="en-US" b="1">
                <a:solidFill>
                  <a:srgbClr val="74B728"/>
                </a:solidFill>
              </a:rPr>
              <a:t>Week 1 t/m 3</a:t>
            </a:r>
          </a:p>
          <a:p>
            <a:endParaRPr lang="en-US" sz="1200" b="1">
              <a:solidFill>
                <a:srgbClr val="74B728"/>
              </a:solidFill>
            </a:endParaRPr>
          </a:p>
          <a:p>
            <a:r>
              <a:rPr lang="en-US" sz="1800"/>
              <a:t>- 40 </a:t>
            </a:r>
            <a:r>
              <a:rPr lang="en-US" sz="1800" err="1"/>
              <a:t>minuten</a:t>
            </a:r>
            <a:r>
              <a:rPr lang="en-US" sz="1800"/>
              <a:t> per </a:t>
            </a:r>
            <a:r>
              <a:rPr lang="en-US" sz="1800" err="1"/>
              <a:t>dag</a:t>
            </a:r>
            <a:endParaRPr lang="nl-NL" sz="1800"/>
          </a:p>
        </p:txBody>
      </p:sp>
      <p:sp>
        <p:nvSpPr>
          <p:cNvPr id="14" name="Tekstvak 13">
            <a:extLst>
              <a:ext uri="{FF2B5EF4-FFF2-40B4-BE49-F238E27FC236}">
                <a16:creationId xmlns:a16="http://schemas.microsoft.com/office/drawing/2014/main" id="{ACFD175C-9367-ADFB-DC72-60E77ADC2634}"/>
              </a:ext>
            </a:extLst>
          </p:cNvPr>
          <p:cNvSpPr txBox="1"/>
          <p:nvPr/>
        </p:nvSpPr>
        <p:spPr>
          <a:xfrm>
            <a:off x="9142880" y="3872754"/>
            <a:ext cx="7617758" cy="1200329"/>
          </a:xfrm>
          <a:prstGeom prst="rect">
            <a:avLst/>
          </a:prstGeom>
          <a:noFill/>
        </p:spPr>
        <p:txBody>
          <a:bodyPr wrap="square">
            <a:spAutoFit/>
          </a:bodyPr>
          <a:lstStyle/>
          <a:p>
            <a:r>
              <a:rPr lang="en-US" b="1">
                <a:solidFill>
                  <a:srgbClr val="74B728"/>
                </a:solidFill>
              </a:rPr>
              <a:t>Week 4</a:t>
            </a:r>
          </a:p>
          <a:p>
            <a:endParaRPr lang="en-US" b="1">
              <a:solidFill>
                <a:srgbClr val="74B728"/>
              </a:solidFill>
            </a:endParaRPr>
          </a:p>
          <a:p>
            <a:pPr marL="285750" indent="-285750">
              <a:buFontTx/>
              <a:buChar char="-"/>
            </a:pPr>
            <a:r>
              <a:rPr lang="en-US" sz="1800" err="1"/>
              <a:t>Samenwerkend</a:t>
            </a:r>
            <a:r>
              <a:rPr lang="en-US" sz="1800"/>
              <a:t> </a:t>
            </a:r>
            <a:r>
              <a:rPr lang="en-US" sz="1800" err="1"/>
              <a:t>leren</a:t>
            </a:r>
            <a:r>
              <a:rPr lang="en-US" sz="1800"/>
              <a:t> en</a:t>
            </a:r>
          </a:p>
          <a:p>
            <a:r>
              <a:rPr lang="en-US"/>
              <a:t>     </a:t>
            </a:r>
            <a:r>
              <a:rPr lang="en-US" sz="1800"/>
              <a:t> </a:t>
            </a:r>
            <a:r>
              <a:rPr lang="en-US" sz="1800" err="1"/>
              <a:t>toetsen</a:t>
            </a:r>
            <a:endParaRPr lang="nl-NL" sz="1800"/>
          </a:p>
        </p:txBody>
      </p:sp>
    </p:spTree>
    <p:extLst>
      <p:ext uri="{BB962C8B-B14F-4D97-AF65-F5344CB8AC3E}">
        <p14:creationId xmlns:p14="http://schemas.microsoft.com/office/powerpoint/2010/main" val="33815249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7">
            <a:extLst>
              <a:ext uri="{FF2B5EF4-FFF2-40B4-BE49-F238E27FC236}">
                <a16:creationId xmlns:a16="http://schemas.microsoft.com/office/drawing/2014/main" id="{A6EA408B-4E1B-7A4E-8628-60E3D5EC5968}"/>
              </a:ext>
            </a:extLst>
          </p:cNvPr>
          <p:cNvPicPr>
            <a:picLocks noGrp="1" noChangeAspect="1"/>
          </p:cNvPicPr>
          <p:nvPr>
            <p:ph idx="1"/>
          </p:nvPr>
        </p:nvPicPr>
        <p:blipFill>
          <a:blip r:embed="rId3"/>
          <a:stretch>
            <a:fillRect/>
          </a:stretch>
        </p:blipFill>
        <p:spPr>
          <a:xfrm>
            <a:off x="371475" y="590550"/>
            <a:ext cx="8928100" cy="6182054"/>
          </a:xfrm>
          <a:prstGeom prst="rect">
            <a:avLst/>
          </a:prstGeom>
          <a:ln w="9525">
            <a:solidFill>
              <a:srgbClr val="B0B0B0"/>
            </a:solidFill>
          </a:ln>
          <a:effectLst>
            <a:outerShdw blurRad="50800" dist="38100" dir="2700000" algn="tl" rotWithShape="0">
              <a:prstClr val="black">
                <a:alpha val="10000"/>
              </a:prstClr>
            </a:outerShdw>
          </a:effectLst>
        </p:spPr>
      </p:pic>
      <p:sp>
        <p:nvSpPr>
          <p:cNvPr id="5" name="Rectangle 4">
            <a:extLst>
              <a:ext uri="{FF2B5EF4-FFF2-40B4-BE49-F238E27FC236}">
                <a16:creationId xmlns:a16="http://schemas.microsoft.com/office/drawing/2014/main" id="{BC363C57-F876-5F42-AB46-DBD12327CC0B}"/>
              </a:ext>
            </a:extLst>
          </p:cNvPr>
          <p:cNvSpPr/>
          <p:nvPr/>
        </p:nvSpPr>
        <p:spPr>
          <a:xfrm>
            <a:off x="586409" y="5436704"/>
            <a:ext cx="6221895" cy="9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cxnSp>
        <p:nvCxnSpPr>
          <p:cNvPr id="7" name="Straight Connector 6">
            <a:extLst>
              <a:ext uri="{FF2B5EF4-FFF2-40B4-BE49-F238E27FC236}">
                <a16:creationId xmlns:a16="http://schemas.microsoft.com/office/drawing/2014/main" id="{54CCAE82-F9C2-0644-8EA4-31BF9AEEBEA8}"/>
              </a:ext>
            </a:extLst>
          </p:cNvPr>
          <p:cNvCxnSpPr/>
          <p:nvPr/>
        </p:nvCxnSpPr>
        <p:spPr>
          <a:xfrm>
            <a:off x="4836695" y="5382126"/>
            <a:ext cx="0" cy="113899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Afbeelding 8">
            <a:extLst>
              <a:ext uri="{FF2B5EF4-FFF2-40B4-BE49-F238E27FC236}">
                <a16:creationId xmlns:a16="http://schemas.microsoft.com/office/drawing/2014/main" id="{03EEEBE7-8723-B240-BF1F-7A2AE72D07A9}"/>
              </a:ext>
            </a:extLst>
          </p:cNvPr>
          <p:cNvPicPr>
            <a:picLocks noChangeAspect="1"/>
          </p:cNvPicPr>
          <p:nvPr/>
        </p:nvPicPr>
        <p:blipFill>
          <a:blip r:embed="rId4"/>
          <a:stretch>
            <a:fillRect/>
          </a:stretch>
        </p:blipFill>
        <p:spPr>
          <a:xfrm>
            <a:off x="6416883" y="2841428"/>
            <a:ext cx="5114131" cy="3559372"/>
          </a:xfrm>
          <a:prstGeom prst="rect">
            <a:avLst/>
          </a:prstGeom>
          <a:ln w="9525">
            <a:solidFill>
              <a:srgbClr val="B0B0B0"/>
            </a:solidFill>
          </a:ln>
          <a:effectLst>
            <a:outerShdw blurRad="50800" dist="38100" dir="2700000" algn="tl" rotWithShape="0">
              <a:prstClr val="black">
                <a:alpha val="10000"/>
              </a:prstClr>
            </a:outerShdw>
          </a:effectLst>
        </p:spPr>
      </p:pic>
      <p:sp>
        <p:nvSpPr>
          <p:cNvPr id="6" name="Tijdelijke aanduiding voor inhoud 2">
            <a:extLst>
              <a:ext uri="{FF2B5EF4-FFF2-40B4-BE49-F238E27FC236}">
                <a16:creationId xmlns:a16="http://schemas.microsoft.com/office/drawing/2014/main" id="{827FF12C-D536-4224-81D9-0769F532B0EB}"/>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Dit ga je leren | Dit ga je oefenen</a:t>
            </a:r>
          </a:p>
        </p:txBody>
      </p:sp>
    </p:spTree>
    <p:extLst>
      <p:ext uri="{BB962C8B-B14F-4D97-AF65-F5344CB8AC3E}">
        <p14:creationId xmlns:p14="http://schemas.microsoft.com/office/powerpoint/2010/main" val="36170070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26423-B0B6-46EF-876C-E24D20712AC8}"/>
              </a:ext>
            </a:extLst>
          </p:cNvPr>
          <p:cNvSpPr>
            <a:spLocks noGrp="1"/>
          </p:cNvSpPr>
          <p:nvPr>
            <p:ph type="title"/>
          </p:nvPr>
        </p:nvSpPr>
        <p:spPr/>
        <p:txBody>
          <a:bodyPr>
            <a:normAutofit/>
          </a:bodyPr>
          <a:lstStyle/>
          <a:p>
            <a:r>
              <a:rPr lang="nl-NL" sz="3200" b="1" dirty="0">
                <a:latin typeface="+mn-lt"/>
              </a:rPr>
              <a:t>Woordsoorten en zinsdelen</a:t>
            </a:r>
          </a:p>
        </p:txBody>
      </p:sp>
      <p:sp>
        <p:nvSpPr>
          <p:cNvPr id="8" name="Tijdelijke aanduiding voor inhoud 7">
            <a:extLst>
              <a:ext uri="{FF2B5EF4-FFF2-40B4-BE49-F238E27FC236}">
                <a16:creationId xmlns:a16="http://schemas.microsoft.com/office/drawing/2014/main" id="{A2574C16-27DE-4435-8DC4-907D5561E29C}"/>
              </a:ext>
            </a:extLst>
          </p:cNvPr>
          <p:cNvSpPr>
            <a:spLocks noGrp="1"/>
          </p:cNvSpPr>
          <p:nvPr>
            <p:ph idx="1"/>
          </p:nvPr>
        </p:nvSpPr>
        <p:spPr/>
        <p:txBody>
          <a:bodyPr>
            <a:normAutofit/>
          </a:bodyPr>
          <a:lstStyle/>
          <a:p>
            <a:r>
              <a:rPr lang="nl-NL" sz="1800" dirty="0"/>
              <a:t>Voelen – vatten - verwerken</a:t>
            </a:r>
          </a:p>
          <a:p>
            <a:r>
              <a:rPr lang="nl-NL" sz="1800" dirty="0"/>
              <a:t>Geen trucjes, maar taal snappen</a:t>
            </a:r>
          </a:p>
          <a:p>
            <a:r>
              <a:rPr lang="nl-NL" sz="1800" dirty="0"/>
              <a:t>Altijd een taalonderzoekje</a:t>
            </a:r>
          </a:p>
          <a:p>
            <a:r>
              <a:rPr lang="nl-NL" sz="1800" dirty="0"/>
              <a:t>Wetenschappelijk onderbouwd</a:t>
            </a:r>
          </a:p>
          <a:p>
            <a:r>
              <a:rPr lang="nl-NL" sz="1800" dirty="0"/>
              <a:t>Toepassen in communicatie  </a:t>
            </a:r>
          </a:p>
        </p:txBody>
      </p:sp>
      <p:sp>
        <p:nvSpPr>
          <p:cNvPr id="13" name="Tijdelijke aanduiding voor inhoud 2">
            <a:extLst>
              <a:ext uri="{FF2B5EF4-FFF2-40B4-BE49-F238E27FC236}">
                <a16:creationId xmlns:a16="http://schemas.microsoft.com/office/drawing/2014/main" id="{5FB26C1A-78FB-DD1B-F3AF-8B9D67682A76}"/>
              </a:ext>
            </a:extLst>
          </p:cNvPr>
          <p:cNvSpPr txBox="1">
            <a:spLocks/>
          </p:cNvSpPr>
          <p:nvPr/>
        </p:nvSpPr>
        <p:spPr bwMode="auto">
          <a:xfrm>
            <a:off x="371475" y="21497"/>
            <a:ext cx="7750795" cy="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460769" indent="-46076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1pPr>
            <a:lvl2pPr marL="998331" indent="-383974"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2pPr>
            <a:lvl3pPr marL="1535894"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3pPr>
            <a:lvl4pPr marL="2150252"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4pPr>
            <a:lvl5pPr marL="2764608" indent="-307179" algn="l" rtl="0" fontAlgn="base">
              <a:spcBef>
                <a:spcPct val="20000"/>
              </a:spcBef>
              <a:spcAft>
                <a:spcPct val="0"/>
              </a:spcAft>
              <a:buClr>
                <a:srgbClr val="6CB744"/>
              </a:buClr>
              <a:buFont typeface="Arial" charset="0"/>
              <a:buChar char="»"/>
              <a:defRPr sz="2687" kern="1200">
                <a:solidFill>
                  <a:schemeClr val="tx1"/>
                </a:solidFill>
                <a:latin typeface="+mn-lt"/>
                <a:ea typeface="+mn-ea"/>
                <a:cs typeface="+mn-cs"/>
              </a:defRPr>
            </a:lvl5pPr>
            <a:lvl6pPr marL="3378965"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6pPr>
            <a:lvl7pPr marL="3993324"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7pPr>
            <a:lvl8pPr marL="4607682"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8pPr>
            <a:lvl9pPr marL="5222038" indent="-307179" algn="l" defTabSz="1228715" rtl="0" eaLnBrk="1" latinLnBrk="0" hangingPunct="1">
              <a:spcBef>
                <a:spcPct val="20000"/>
              </a:spcBef>
              <a:buFont typeface="Arial" panose="020B0604020202020204" pitchFamily="34" charset="0"/>
              <a:buChar char="•"/>
              <a:defRPr sz="268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4F81BD"/>
              </a:buClr>
              <a:buSzTx/>
              <a:buFont typeface="Arial" charset="0"/>
              <a:buNone/>
              <a:tabLst/>
              <a:defRPr/>
            </a:pPr>
            <a:r>
              <a:rPr kumimoji="0" lang="nl-NL" sz="1800" b="0" i="0" u="none" strike="noStrike" kern="1200" cap="none" spc="0" normalizeH="0" baseline="0" noProof="0" dirty="0">
                <a:ln>
                  <a:noFill/>
                </a:ln>
                <a:solidFill>
                  <a:prstClr val="white"/>
                </a:solidFill>
                <a:effectLst/>
                <a:uLnTx/>
                <a:uFillTx/>
                <a:ea typeface="+mn-ea"/>
                <a:cs typeface="+mn-cs"/>
              </a:rPr>
              <a:t>Grammatica| voelen – vatten - verwerken</a:t>
            </a:r>
          </a:p>
        </p:txBody>
      </p:sp>
      <p:pic>
        <p:nvPicPr>
          <p:cNvPr id="4" name="Afbeelding 3">
            <a:extLst>
              <a:ext uri="{FF2B5EF4-FFF2-40B4-BE49-F238E27FC236}">
                <a16:creationId xmlns:a16="http://schemas.microsoft.com/office/drawing/2014/main" id="{5E64CBF0-DD92-B79F-771B-8DDD09A9DAF2}"/>
              </a:ext>
            </a:extLst>
          </p:cNvPr>
          <p:cNvPicPr>
            <a:picLocks noChangeAspect="1"/>
          </p:cNvPicPr>
          <p:nvPr/>
        </p:nvPicPr>
        <p:blipFill rotWithShape="1">
          <a:blip r:embed="rId3"/>
          <a:srcRect l="11708" t="3252" r="35610" b="30732"/>
          <a:stretch/>
        </p:blipFill>
        <p:spPr>
          <a:xfrm>
            <a:off x="5333576" y="2013281"/>
            <a:ext cx="6400800" cy="4511675"/>
          </a:xfrm>
          <a:prstGeom prst="rect">
            <a:avLst/>
          </a:prstGeom>
        </p:spPr>
      </p:pic>
    </p:spTree>
    <p:extLst>
      <p:ext uri="{BB962C8B-B14F-4D97-AF65-F5344CB8AC3E}">
        <p14:creationId xmlns:p14="http://schemas.microsoft.com/office/powerpoint/2010/main" val="76309475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CC09EBA-E974-580C-00C2-E1B554429CC5}"/>
              </a:ext>
            </a:extLst>
          </p:cNvPr>
          <p:cNvPicPr>
            <a:picLocks noGrp="1" noChangeAspect="1"/>
          </p:cNvPicPr>
          <p:nvPr>
            <p:ph idx="1"/>
          </p:nvPr>
        </p:nvPicPr>
        <p:blipFill rotWithShape="1">
          <a:blip r:embed="rId3"/>
          <a:srcRect l="10231" t="632" r="9786" b="13428"/>
          <a:stretch/>
        </p:blipFill>
        <p:spPr>
          <a:xfrm>
            <a:off x="1067860" y="913936"/>
            <a:ext cx="9271311" cy="5606874"/>
          </a:xfrm>
        </p:spPr>
      </p:pic>
    </p:spTree>
    <p:extLst>
      <p:ext uri="{BB962C8B-B14F-4D97-AF65-F5344CB8AC3E}">
        <p14:creationId xmlns:p14="http://schemas.microsoft.com/office/powerpoint/2010/main" val="19650598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3E1576B4-61BA-4EA1-8B2E-F8B23E0A033E}"/>
              </a:ext>
            </a:extLst>
          </p:cNvPr>
          <p:cNvPicPr>
            <a:picLocks noGrp="1" noChangeAspect="1"/>
          </p:cNvPicPr>
          <p:nvPr>
            <p:ph idx="1"/>
          </p:nvPr>
        </p:nvPicPr>
        <p:blipFill rotWithShape="1">
          <a:blip r:embed="rId3"/>
          <a:srcRect t="14408" b="6048"/>
          <a:stretch/>
        </p:blipFill>
        <p:spPr>
          <a:xfrm>
            <a:off x="4604681" y="1987727"/>
            <a:ext cx="6925733" cy="3098800"/>
          </a:xfrm>
        </p:spPr>
      </p:pic>
      <p:pic>
        <p:nvPicPr>
          <p:cNvPr id="5" name="Afbeelding 4">
            <a:extLst>
              <a:ext uri="{FF2B5EF4-FFF2-40B4-BE49-F238E27FC236}">
                <a16:creationId xmlns:a16="http://schemas.microsoft.com/office/drawing/2014/main" id="{3F687653-DB0C-41CB-B1EA-D41C7B674F83}"/>
              </a:ext>
            </a:extLst>
          </p:cNvPr>
          <p:cNvPicPr>
            <a:picLocks noChangeAspect="1"/>
          </p:cNvPicPr>
          <p:nvPr/>
        </p:nvPicPr>
        <p:blipFill rotWithShape="1">
          <a:blip r:embed="rId4"/>
          <a:srcRect l="33125" t="1667" r="32657" b="9381"/>
          <a:stretch/>
        </p:blipFill>
        <p:spPr>
          <a:xfrm>
            <a:off x="535432" y="825854"/>
            <a:ext cx="3708400" cy="5422546"/>
          </a:xfrm>
          <a:prstGeom prst="rect">
            <a:avLst/>
          </a:prstGeom>
        </p:spPr>
      </p:pic>
      <p:sp>
        <p:nvSpPr>
          <p:cNvPr id="8" name="Tekstvak 7">
            <a:extLst>
              <a:ext uri="{FF2B5EF4-FFF2-40B4-BE49-F238E27FC236}">
                <a16:creationId xmlns:a16="http://schemas.microsoft.com/office/drawing/2014/main" id="{D71DF9A3-3004-4BD5-8BFD-AB4EC74849E2}"/>
              </a:ext>
            </a:extLst>
          </p:cNvPr>
          <p:cNvSpPr txBox="1"/>
          <p:nvPr/>
        </p:nvSpPr>
        <p:spPr>
          <a:xfrm>
            <a:off x="270933" y="0"/>
            <a:ext cx="7247467" cy="372533"/>
          </a:xfrm>
          <a:prstGeom prst="rect">
            <a:avLst/>
          </a:prstGeom>
          <a:noFill/>
        </p:spPr>
        <p:txBody>
          <a:bodyPr wrap="square" rtlCol="0">
            <a:spAutoFit/>
          </a:bodyPr>
          <a:lstStyle/>
          <a:p>
            <a:r>
              <a:rPr lang="nl-NL">
                <a:solidFill>
                  <a:schemeClr val="bg1"/>
                </a:solidFill>
              </a:rPr>
              <a:t>Taal verkennen | oefenen - leerwerkboek en oefensoftware</a:t>
            </a:r>
            <a:endParaRPr lang="en-US">
              <a:solidFill>
                <a:schemeClr val="bg1"/>
              </a:solidFill>
            </a:endParaRPr>
          </a:p>
        </p:txBody>
      </p:sp>
    </p:spTree>
    <p:extLst>
      <p:ext uri="{BB962C8B-B14F-4D97-AF65-F5344CB8AC3E}">
        <p14:creationId xmlns:p14="http://schemas.microsoft.com/office/powerpoint/2010/main" val="307125293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245AEC-8727-4778-A1A1-5482C3AA7565}"/>
              </a:ext>
            </a:extLst>
          </p:cNvPr>
          <p:cNvGrpSpPr/>
          <p:nvPr/>
        </p:nvGrpSpPr>
        <p:grpSpPr>
          <a:xfrm>
            <a:off x="356961" y="868259"/>
            <a:ext cx="3790576" cy="5121481"/>
            <a:chOff x="735893" y="962235"/>
            <a:chExt cx="3790576" cy="5121481"/>
          </a:xfrm>
        </p:grpSpPr>
        <p:pic>
          <p:nvPicPr>
            <p:cNvPr id="5" name="Picture 20" descr="A screenshot of a video game&#10;&#10;Description automatically generated with medium confidence">
              <a:extLst>
                <a:ext uri="{FF2B5EF4-FFF2-40B4-BE49-F238E27FC236}">
                  <a16:creationId xmlns:a16="http://schemas.microsoft.com/office/drawing/2014/main" id="{8B477F74-D180-49FF-93D0-0E11D5E094CA}"/>
                </a:ext>
              </a:extLst>
            </p:cNvPr>
            <p:cNvPicPr>
              <a:picLocks noChangeAspect="1"/>
            </p:cNvPicPr>
            <p:nvPr/>
          </p:nvPicPr>
          <p:blipFill rotWithShape="1">
            <a:blip r:embed="rId3">
              <a:extLst>
                <a:ext uri="{28A0092B-C50C-407E-A947-70E740481C1C}">
                  <a14:useLocalDpi xmlns:a14="http://schemas.microsoft.com/office/drawing/2010/main" val="0"/>
                </a:ext>
              </a:extLst>
            </a:blip>
            <a:srcRect t="-9078" b="-1"/>
            <a:stretch/>
          </p:blipFill>
          <p:spPr>
            <a:xfrm>
              <a:off x="735893" y="962235"/>
              <a:ext cx="3445644" cy="1310284"/>
            </a:xfrm>
            <a:prstGeom prst="rect">
              <a:avLst/>
            </a:prstGeom>
          </p:spPr>
        </p:pic>
        <p:pic>
          <p:nvPicPr>
            <p:cNvPr id="6" name="Afbeelding 5">
              <a:extLst>
                <a:ext uri="{FF2B5EF4-FFF2-40B4-BE49-F238E27FC236}">
                  <a16:creationId xmlns:a16="http://schemas.microsoft.com/office/drawing/2014/main" id="{9A054800-8F23-470B-A752-6F10C650A5A1}"/>
                </a:ext>
              </a:extLst>
            </p:cNvPr>
            <p:cNvPicPr>
              <a:picLocks noChangeAspect="1"/>
            </p:cNvPicPr>
            <p:nvPr/>
          </p:nvPicPr>
          <p:blipFill rotWithShape="1">
            <a:blip r:embed="rId4"/>
            <a:srcRect l="10446" t="24349" r="11472" b="17055"/>
            <a:stretch/>
          </p:blipFill>
          <p:spPr>
            <a:xfrm>
              <a:off x="1002225" y="2298973"/>
              <a:ext cx="3524244" cy="3784743"/>
            </a:xfrm>
            <a:prstGeom prst="rect">
              <a:avLst/>
            </a:prstGeom>
            <a:effectLst/>
          </p:spPr>
        </p:pic>
      </p:grpSp>
      <p:grpSp>
        <p:nvGrpSpPr>
          <p:cNvPr id="7" name="Group 2">
            <a:extLst>
              <a:ext uri="{FF2B5EF4-FFF2-40B4-BE49-F238E27FC236}">
                <a16:creationId xmlns:a16="http://schemas.microsoft.com/office/drawing/2014/main" id="{DE8F79AB-8025-4E80-93F8-49BACF2C8DEE}"/>
              </a:ext>
            </a:extLst>
          </p:cNvPr>
          <p:cNvGrpSpPr/>
          <p:nvPr/>
        </p:nvGrpSpPr>
        <p:grpSpPr>
          <a:xfrm>
            <a:off x="4966817" y="868259"/>
            <a:ext cx="3980898" cy="4521819"/>
            <a:chOff x="5360958" y="1292235"/>
            <a:chExt cx="3980898" cy="4521819"/>
          </a:xfrm>
        </p:grpSpPr>
        <p:pic>
          <p:nvPicPr>
            <p:cNvPr id="8" name="Afbeelding 17">
              <a:extLst>
                <a:ext uri="{FF2B5EF4-FFF2-40B4-BE49-F238E27FC236}">
                  <a16:creationId xmlns:a16="http://schemas.microsoft.com/office/drawing/2014/main" id="{52EE9B81-93B6-4C41-98A2-9044B81C0571}"/>
                </a:ext>
              </a:extLst>
            </p:cNvPr>
            <p:cNvPicPr>
              <a:picLocks noChangeAspect="1"/>
            </p:cNvPicPr>
            <p:nvPr/>
          </p:nvPicPr>
          <p:blipFill rotWithShape="1">
            <a:blip r:embed="rId5"/>
            <a:srcRect l="9277" t="28008" r="11035" b="21746"/>
            <a:stretch/>
          </p:blipFill>
          <p:spPr>
            <a:xfrm>
              <a:off x="5733872" y="2568636"/>
              <a:ext cx="3607984" cy="3245418"/>
            </a:xfrm>
            <a:prstGeom prst="rect">
              <a:avLst/>
            </a:prstGeom>
            <a:effectLst/>
          </p:spPr>
        </p:pic>
        <p:pic>
          <p:nvPicPr>
            <p:cNvPr id="9" name="Picture 22" descr="A picture containing text, clipart&#10;&#10;Description automatically generated">
              <a:extLst>
                <a:ext uri="{FF2B5EF4-FFF2-40B4-BE49-F238E27FC236}">
                  <a16:creationId xmlns:a16="http://schemas.microsoft.com/office/drawing/2014/main" id="{ADFC21DB-4A83-4E8D-A5E8-9A8A034692C8}"/>
                </a:ext>
              </a:extLst>
            </p:cNvPr>
            <p:cNvPicPr>
              <a:picLocks noChangeAspect="1"/>
            </p:cNvPicPr>
            <p:nvPr/>
          </p:nvPicPr>
          <p:blipFill rotWithShape="1">
            <a:blip r:embed="rId6">
              <a:extLst>
                <a:ext uri="{28A0092B-C50C-407E-A947-70E740481C1C}">
                  <a14:useLocalDpi xmlns:a14="http://schemas.microsoft.com/office/drawing/2010/main" val="0"/>
                </a:ext>
              </a:extLst>
            </a:blip>
            <a:srcRect t="-4219" b="-1"/>
            <a:stretch/>
          </p:blipFill>
          <p:spPr>
            <a:xfrm>
              <a:off x="5360958" y="1292235"/>
              <a:ext cx="3383664" cy="1310284"/>
            </a:xfrm>
            <a:prstGeom prst="rect">
              <a:avLst/>
            </a:prstGeom>
          </p:spPr>
        </p:pic>
      </p:grpSp>
      <p:pic>
        <p:nvPicPr>
          <p:cNvPr id="10" name="Afbeelding 2">
            <a:extLst>
              <a:ext uri="{FF2B5EF4-FFF2-40B4-BE49-F238E27FC236}">
                <a16:creationId xmlns:a16="http://schemas.microsoft.com/office/drawing/2014/main" id="{2C24C272-DB0C-4C94-BECB-9926C6868D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11218" y="2579627"/>
            <a:ext cx="2715780" cy="3843171"/>
          </a:xfrm>
          <a:prstGeom prst="rect">
            <a:avLst/>
          </a:prstGeom>
          <a:solidFill>
            <a:schemeClr val="bg1"/>
          </a:solidFill>
          <a:ln>
            <a:solidFill>
              <a:srgbClr val="B0B0B0"/>
            </a:solidFill>
          </a:ln>
          <a:effectLst>
            <a:outerShdw blurRad="50800" dist="38100" dir="2700000" algn="tl" rotWithShape="0">
              <a:prstClr val="black">
                <a:alpha val="10000"/>
              </a:prstClr>
            </a:outerShdw>
          </a:effectLst>
        </p:spPr>
      </p:pic>
      <p:sp>
        <p:nvSpPr>
          <p:cNvPr id="11" name="Tekstvak 10">
            <a:extLst>
              <a:ext uri="{FF2B5EF4-FFF2-40B4-BE49-F238E27FC236}">
                <a16:creationId xmlns:a16="http://schemas.microsoft.com/office/drawing/2014/main" id="{332CD85B-1EC4-4781-8473-DE77A54DD6AD}"/>
              </a:ext>
            </a:extLst>
          </p:cNvPr>
          <p:cNvSpPr txBox="1"/>
          <p:nvPr/>
        </p:nvSpPr>
        <p:spPr>
          <a:xfrm>
            <a:off x="356961" y="0"/>
            <a:ext cx="7229172" cy="372533"/>
          </a:xfrm>
          <a:prstGeom prst="rect">
            <a:avLst/>
          </a:prstGeom>
          <a:noFill/>
        </p:spPr>
        <p:txBody>
          <a:bodyPr wrap="square" rtlCol="0">
            <a:spAutoFit/>
          </a:bodyPr>
          <a:lstStyle/>
          <a:p>
            <a:r>
              <a:rPr lang="nl-NL">
                <a:solidFill>
                  <a:schemeClr val="bg1"/>
                </a:solidFill>
              </a:rPr>
              <a:t>Samenwerkend leren | herhalen</a:t>
            </a:r>
            <a:endParaRPr lang="en-US">
              <a:solidFill>
                <a:schemeClr val="bg1"/>
              </a:solidFill>
            </a:endParaRPr>
          </a:p>
        </p:txBody>
      </p:sp>
    </p:spTree>
    <p:extLst>
      <p:ext uri="{BB962C8B-B14F-4D97-AF65-F5344CB8AC3E}">
        <p14:creationId xmlns:p14="http://schemas.microsoft.com/office/powerpoint/2010/main" val="141854160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WcUunYdRWGdy6V5P0ZQ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WcUunYdRWGdy6V5P0ZQFA"/>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lmberg (1)">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hade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defRPr sz="1100" b="1" smtClean="0"/>
        </a:defPPr>
      </a:lstStyle>
    </a:txDef>
  </a:objectDefaults>
  <a:extraClrSchemeLst/>
</a:theme>
</file>

<file path=ppt/theme/theme3.xml><?xml version="1.0" encoding="utf-8"?>
<a:theme xmlns:a="http://schemas.openxmlformats.org/drawingml/2006/main" name="3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lmberg (1)">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hade val="50000"/>
            </a:schemeClr>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defRPr sz="1100" b="1" smtClean="0"/>
        </a:defPPr>
      </a:lstStyle>
    </a:txDef>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AB916DD06F474A9DA1D13EA96C3333" ma:contentTypeVersion="8" ma:contentTypeDescription="Create a new document." ma:contentTypeScope="" ma:versionID="2369394cc21f574d3322e792998b980b">
  <xsd:schema xmlns:xsd="http://www.w3.org/2001/XMLSchema" xmlns:xs="http://www.w3.org/2001/XMLSchema" xmlns:p="http://schemas.microsoft.com/office/2006/metadata/properties" xmlns:ns2="69365551-a856-465c-ae9b-7a88685b40ef" targetNamespace="http://schemas.microsoft.com/office/2006/metadata/properties" ma:root="true" ma:fieldsID="78d79a5cee5a135b03c1c6c98821e8f5" ns2:_="">
    <xsd:import namespace="69365551-a856-465c-ae9b-7a88685b40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365551-a856-465c-ae9b-7a88685b4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2F0B90-34C3-4F54-B672-1342AD5BC345}">
  <ds:schemaRefs>
    <ds:schemaRef ds:uri="http://schemas.microsoft.com/office/2006/documentManagement/types"/>
    <ds:schemaRef ds:uri="http://purl.org/dc/dcmitype/"/>
    <ds:schemaRef ds:uri="http://purl.org/dc/terms/"/>
    <ds:schemaRef ds:uri="69365551-a856-465c-ae9b-7a88685b40ef"/>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16E7DA72-9ADD-446B-B122-30E15E3456CB}">
  <ds:schemaRefs>
    <ds:schemaRef ds:uri="http://schemas.microsoft.com/sharepoint/v3/contenttype/forms"/>
  </ds:schemaRefs>
</ds:datastoreItem>
</file>

<file path=customXml/itemProps3.xml><?xml version="1.0" encoding="utf-8"?>
<ds:datastoreItem xmlns:ds="http://schemas.openxmlformats.org/officeDocument/2006/customXml" ds:itemID="{47754BE6-5B9D-4169-8FB0-C125E34F290F}">
  <ds:schemaRefs>
    <ds:schemaRef ds:uri="69365551-a856-465c-ae9b-7a88685b40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TotalTime>
  <Words>4733</Words>
  <Application>Microsoft Office PowerPoint</Application>
  <PresentationFormat>Breedbeeld</PresentationFormat>
  <Paragraphs>359</Paragraphs>
  <Slides>25</Slides>
  <Notes>23</Notes>
  <HiddenSlides>0</HiddenSlides>
  <MMClips>0</MMClips>
  <ScaleCrop>false</ScaleCrop>
  <HeadingPairs>
    <vt:vector size="8" baseType="variant">
      <vt:variant>
        <vt:lpstr>Gebruikte lettertypen</vt:lpstr>
      </vt:variant>
      <vt:variant>
        <vt:i4>5</vt:i4>
      </vt:variant>
      <vt:variant>
        <vt:lpstr>Thema</vt:lpstr>
      </vt:variant>
      <vt:variant>
        <vt:i4>3</vt:i4>
      </vt:variant>
      <vt:variant>
        <vt:lpstr>Ingesloten OLE-bronprogramma's</vt:lpstr>
      </vt:variant>
      <vt:variant>
        <vt:i4>1</vt:i4>
      </vt:variant>
      <vt:variant>
        <vt:lpstr>Diatitels</vt:lpstr>
      </vt:variant>
      <vt:variant>
        <vt:i4>25</vt:i4>
      </vt:variant>
    </vt:vector>
  </HeadingPairs>
  <TitlesOfParts>
    <vt:vector size="34" baseType="lpstr">
      <vt:lpstr>Arial</vt:lpstr>
      <vt:lpstr>Arial,Sans-Serif</vt:lpstr>
      <vt:lpstr>Calibri</vt:lpstr>
      <vt:lpstr>Calibri Light</vt:lpstr>
      <vt:lpstr>Verdana</vt:lpstr>
      <vt:lpstr>Kantoorthema</vt:lpstr>
      <vt:lpstr>2_Kantoorthema</vt:lpstr>
      <vt:lpstr>3_Kantoorthema</vt:lpstr>
      <vt:lpstr>think-cell Slide</vt:lpstr>
      <vt:lpstr>PowerPoint-presentatie</vt:lpstr>
      <vt:lpstr>PowerPoint-presentatie</vt:lpstr>
      <vt:lpstr>PowerPoint-presentatie</vt:lpstr>
      <vt:lpstr>PowerPoint-presentatie</vt:lpstr>
      <vt:lpstr>PowerPoint-presentatie</vt:lpstr>
      <vt:lpstr>Woordsoorten en zinsdelen</vt:lpstr>
      <vt:lpstr>PowerPoint-presentatie</vt:lpstr>
      <vt:lpstr>PowerPoint-presentatie</vt:lpstr>
      <vt:lpstr>PowerPoint-presentatie</vt:lpstr>
      <vt:lpstr>PowerPoint-presentatie</vt:lpstr>
      <vt:lpstr>PowerPoint-presentatie</vt:lpstr>
      <vt:lpstr>PowerPoint-presentatie</vt:lpstr>
      <vt:lpstr>PowerPoint-presentatie</vt:lpstr>
      <vt:lpstr>Week 1 t/m 3 </vt:lpstr>
      <vt:lpstr>PowerPoint-presentatie</vt:lpstr>
      <vt:lpstr>PowerPoint-presentatie</vt:lpstr>
      <vt:lpstr>PowerPoint-presentatie</vt:lpstr>
      <vt:lpstr>PowerPoint-presentatie</vt:lpstr>
      <vt:lpstr>PowerPoint-presentatie</vt:lpstr>
      <vt:lpstr>PowerPoint-presentatie</vt:lpstr>
      <vt:lpstr>Taal actief – tekstbegrip binnen Taal actief</vt:lpstr>
      <vt:lpstr>Wat is nodig voor goed tekstbegrip?</vt:lpstr>
      <vt:lpstr>Verschillende tekstsoorten</vt:lpstr>
      <vt:lpstr>Interactie en samenwerken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Denni Hijink</dc:creator>
  <cp:lastModifiedBy>Claire Cohen</cp:lastModifiedBy>
  <cp:revision>24</cp:revision>
  <dcterms:created xsi:type="dcterms:W3CDTF">2024-09-02T12:28:11Z</dcterms:created>
  <dcterms:modified xsi:type="dcterms:W3CDTF">2024-09-16T14:39:01Z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0x010100D4AB916DD06F474A9DA1D13EA96C3333</vt:lpwstr>
  </property>
</Properties>
</file>