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8" r:id="rId1"/>
    <p:sldMasterId id="2147483897" r:id="rId2"/>
  </p:sldMasterIdLst>
  <p:notesMasterIdLst>
    <p:notesMasterId r:id="rId28"/>
  </p:notesMasterIdLst>
  <p:handoutMasterIdLst>
    <p:handoutMasterId r:id="rId29"/>
  </p:handoutMasterIdLst>
  <p:sldIdLst>
    <p:sldId id="383" r:id="rId3"/>
    <p:sldId id="382" r:id="rId4"/>
    <p:sldId id="506" r:id="rId5"/>
    <p:sldId id="555" r:id="rId6"/>
    <p:sldId id="509" r:id="rId7"/>
    <p:sldId id="507" r:id="rId8"/>
    <p:sldId id="508" r:id="rId9"/>
    <p:sldId id="513" r:id="rId10"/>
    <p:sldId id="511" r:id="rId11"/>
    <p:sldId id="548" r:id="rId12"/>
    <p:sldId id="549" r:id="rId13"/>
    <p:sldId id="550" r:id="rId14"/>
    <p:sldId id="551" r:id="rId15"/>
    <p:sldId id="512" r:id="rId16"/>
    <p:sldId id="515" r:id="rId17"/>
    <p:sldId id="516" r:id="rId18"/>
    <p:sldId id="517" r:id="rId19"/>
    <p:sldId id="545" r:id="rId20"/>
    <p:sldId id="519" r:id="rId21"/>
    <p:sldId id="553" r:id="rId22"/>
    <p:sldId id="520" r:id="rId23"/>
    <p:sldId id="522" r:id="rId24"/>
    <p:sldId id="523" r:id="rId25"/>
    <p:sldId id="525" r:id="rId26"/>
    <p:sldId id="544" r:id="rId27"/>
  </p:sldIdLst>
  <p:sldSz cx="9144000" cy="6858000" type="screen4x3"/>
  <p:notesSz cx="6781800" cy="9918700"/>
  <p:defaultTextStyle>
    <a:defPPr>
      <a:defRPr lang="nl-NL"/>
    </a:defPPr>
    <a:lvl1pPr algn="l" rtl="0" fontAlgn="base">
      <a:spcBef>
        <a:spcPct val="20000"/>
      </a:spcBef>
      <a:spcAft>
        <a:spcPct val="0"/>
      </a:spcAft>
      <a:buFont typeface="Times New Roman" charset="0"/>
      <a:buChar char="•"/>
      <a:defRPr sz="900" kern="1200">
        <a:solidFill>
          <a:schemeClr val="tx1"/>
        </a:solidFill>
        <a:latin typeface="Verdana" charset="0"/>
        <a:ea typeface="ＭＳ Ｐゴシック" charset="0"/>
        <a:cs typeface="ＭＳ Ｐゴシック" charset="0"/>
      </a:defRPr>
    </a:lvl1pPr>
    <a:lvl2pPr marL="457200" algn="l" rtl="0" fontAlgn="base">
      <a:spcBef>
        <a:spcPct val="20000"/>
      </a:spcBef>
      <a:spcAft>
        <a:spcPct val="0"/>
      </a:spcAft>
      <a:buFont typeface="Times New Roman" charset="0"/>
      <a:buChar char="•"/>
      <a:defRPr sz="900" kern="1200">
        <a:solidFill>
          <a:schemeClr val="tx1"/>
        </a:solidFill>
        <a:latin typeface="Verdana" charset="0"/>
        <a:ea typeface="ＭＳ Ｐゴシック" charset="0"/>
        <a:cs typeface="ＭＳ Ｐゴシック" charset="0"/>
      </a:defRPr>
    </a:lvl2pPr>
    <a:lvl3pPr marL="914400" algn="l" rtl="0" fontAlgn="base">
      <a:spcBef>
        <a:spcPct val="20000"/>
      </a:spcBef>
      <a:spcAft>
        <a:spcPct val="0"/>
      </a:spcAft>
      <a:buFont typeface="Times New Roman" charset="0"/>
      <a:buChar char="•"/>
      <a:defRPr sz="900" kern="1200">
        <a:solidFill>
          <a:schemeClr val="tx1"/>
        </a:solidFill>
        <a:latin typeface="Verdana" charset="0"/>
        <a:ea typeface="ＭＳ Ｐゴシック" charset="0"/>
        <a:cs typeface="ＭＳ Ｐゴシック" charset="0"/>
      </a:defRPr>
    </a:lvl3pPr>
    <a:lvl4pPr marL="1371600" algn="l" rtl="0" fontAlgn="base">
      <a:spcBef>
        <a:spcPct val="20000"/>
      </a:spcBef>
      <a:spcAft>
        <a:spcPct val="0"/>
      </a:spcAft>
      <a:buFont typeface="Times New Roman" charset="0"/>
      <a:buChar char="•"/>
      <a:defRPr sz="900" kern="1200">
        <a:solidFill>
          <a:schemeClr val="tx1"/>
        </a:solidFill>
        <a:latin typeface="Verdana" charset="0"/>
        <a:ea typeface="ＭＳ Ｐゴシック" charset="0"/>
        <a:cs typeface="ＭＳ Ｐゴシック" charset="0"/>
      </a:defRPr>
    </a:lvl4pPr>
    <a:lvl5pPr marL="1828800" algn="l" rtl="0" fontAlgn="base">
      <a:spcBef>
        <a:spcPct val="20000"/>
      </a:spcBef>
      <a:spcAft>
        <a:spcPct val="0"/>
      </a:spcAft>
      <a:buFont typeface="Times New Roman" charset="0"/>
      <a:buChar char="•"/>
      <a:defRPr sz="900" kern="1200">
        <a:solidFill>
          <a:schemeClr val="tx1"/>
        </a:solidFill>
        <a:latin typeface="Verdana" charset="0"/>
        <a:ea typeface="ＭＳ Ｐゴシック" charset="0"/>
        <a:cs typeface="ＭＳ Ｐゴシック" charset="0"/>
      </a:defRPr>
    </a:lvl5pPr>
    <a:lvl6pPr marL="2286000" algn="l" defTabSz="457200" rtl="0" eaLnBrk="1" latinLnBrk="0" hangingPunct="1">
      <a:defRPr sz="900" kern="1200">
        <a:solidFill>
          <a:schemeClr val="tx1"/>
        </a:solidFill>
        <a:latin typeface="Verdana" charset="0"/>
        <a:ea typeface="ＭＳ Ｐゴシック" charset="0"/>
        <a:cs typeface="ＭＳ Ｐゴシック" charset="0"/>
      </a:defRPr>
    </a:lvl6pPr>
    <a:lvl7pPr marL="2743200" algn="l" defTabSz="457200" rtl="0" eaLnBrk="1" latinLnBrk="0" hangingPunct="1">
      <a:defRPr sz="900" kern="1200">
        <a:solidFill>
          <a:schemeClr val="tx1"/>
        </a:solidFill>
        <a:latin typeface="Verdana" charset="0"/>
        <a:ea typeface="ＭＳ Ｐゴシック" charset="0"/>
        <a:cs typeface="ＭＳ Ｐゴシック" charset="0"/>
      </a:defRPr>
    </a:lvl7pPr>
    <a:lvl8pPr marL="3200400" algn="l" defTabSz="457200" rtl="0" eaLnBrk="1" latinLnBrk="0" hangingPunct="1">
      <a:defRPr sz="900" kern="1200">
        <a:solidFill>
          <a:schemeClr val="tx1"/>
        </a:solidFill>
        <a:latin typeface="Verdana" charset="0"/>
        <a:ea typeface="ＭＳ Ｐゴシック" charset="0"/>
        <a:cs typeface="ＭＳ Ｐゴシック" charset="0"/>
      </a:defRPr>
    </a:lvl8pPr>
    <a:lvl9pPr marL="3657600" algn="l" defTabSz="457200" rtl="0" eaLnBrk="1" latinLnBrk="0" hangingPunct="1">
      <a:defRPr sz="900" kern="1200">
        <a:solidFill>
          <a:schemeClr val="tx1"/>
        </a:solidFill>
        <a:latin typeface="Verdana" charset="0"/>
        <a:ea typeface="ＭＳ Ｐゴシック" charset="0"/>
        <a:cs typeface="ＭＳ Ｐゴシック" charset="0"/>
      </a:defRPr>
    </a:lvl9pPr>
  </p:defaultTextStyle>
  <p:extLst>
    <p:ext uri="{521415D9-36F7-43E2-AB2F-B90AF26B5E84}">
      <p14:sectionLst xmlns:p14="http://schemas.microsoft.com/office/powerpoint/2010/main">
        <p14:section name="Naamloze sectie" id="{0150DA3C-47E7-AE4E-9239-5304D8515480}">
          <p14:sldIdLst>
            <p14:sldId id="383"/>
            <p14:sldId id="382"/>
            <p14:sldId id="506"/>
            <p14:sldId id="555"/>
            <p14:sldId id="509"/>
            <p14:sldId id="507"/>
            <p14:sldId id="508"/>
            <p14:sldId id="513"/>
            <p14:sldId id="511"/>
            <p14:sldId id="548"/>
            <p14:sldId id="549"/>
            <p14:sldId id="550"/>
            <p14:sldId id="551"/>
            <p14:sldId id="512"/>
            <p14:sldId id="515"/>
            <p14:sldId id="516"/>
            <p14:sldId id="517"/>
            <p14:sldId id="545"/>
            <p14:sldId id="519"/>
            <p14:sldId id="553"/>
            <p14:sldId id="520"/>
            <p14:sldId id="522"/>
            <p14:sldId id="523"/>
            <p14:sldId id="525"/>
            <p14:sldId id="544"/>
          </p14:sldIdLst>
        </p14:section>
      </p14:sectionLst>
    </p:ext>
    <p:ext uri="{EFAFB233-063F-42B5-8137-9DF3F51BA10A}">
      <p15:sldGuideLst xmlns:p15="http://schemas.microsoft.com/office/powerpoint/2012/main">
        <p15:guide id="1" orient="horz" pos="4032">
          <p15:clr>
            <a:srgbClr val="A4A3A4"/>
          </p15:clr>
        </p15:guide>
        <p15:guide id="2" orient="horz" pos="965">
          <p15:clr>
            <a:srgbClr val="A4A3A4"/>
          </p15:clr>
        </p15:guide>
        <p15:guide id="3" orient="horz" pos="701">
          <p15:clr>
            <a:srgbClr val="A4A3A4"/>
          </p15:clr>
        </p15:guide>
        <p15:guide id="4" orient="horz" pos="2170">
          <p15:clr>
            <a:srgbClr val="A4A3A4"/>
          </p15:clr>
        </p15:guide>
        <p15:guide id="5" orient="horz" pos="3126">
          <p15:clr>
            <a:srgbClr val="A4A3A4"/>
          </p15:clr>
        </p15:guide>
        <p15:guide id="6" orient="horz" pos="3667">
          <p15:clr>
            <a:srgbClr val="A4A3A4"/>
          </p15:clr>
        </p15:guide>
        <p15:guide id="7" pos="4241">
          <p15:clr>
            <a:srgbClr val="A4A3A4"/>
          </p15:clr>
        </p15:guide>
        <p15:guide id="8" pos="839">
          <p15:clr>
            <a:srgbClr val="A4A3A4"/>
          </p15:clr>
        </p15:guide>
        <p15:guide id="9" pos="3380">
          <p15:clr>
            <a:srgbClr val="A4A3A4"/>
          </p15:clr>
        </p15:guide>
        <p15:guide id="10" pos="295">
          <p15:clr>
            <a:srgbClr val="A4A3A4"/>
          </p15:clr>
        </p15:guide>
        <p15:guide id="11" pos="5465">
          <p15:clr>
            <a:srgbClr val="A4A3A4"/>
          </p15:clr>
        </p15:guide>
        <p15:guide id="12" pos="4595">
          <p15:clr>
            <a:srgbClr val="A4A3A4"/>
          </p15:clr>
        </p15:guide>
      </p15:sldGuideLst>
    </p:ext>
    <p:ext uri="{2D200454-40CA-4A62-9FC3-DE9A4176ACB9}">
      <p15:notesGuideLst xmlns:p15="http://schemas.microsoft.com/office/powerpoint/2012/main">
        <p15:guide id="1" orient="horz" pos="3124">
          <p15:clr>
            <a:srgbClr val="A4A3A4"/>
          </p15:clr>
        </p15:guide>
        <p15:guide id="2" pos="21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gelique Mathon" initials="AM" lastIdx="72" clrIdx="0"/>
  <p:cmAuthor id="1" name="Joyce Pasmans" initials="" lastIdx="6"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B71D"/>
    <a:srgbClr val="8ECFD7"/>
    <a:srgbClr val="0069B4"/>
    <a:srgbClr val="B70D7F"/>
    <a:srgbClr val="009BB1"/>
    <a:srgbClr val="009F9D"/>
    <a:srgbClr val="96A582"/>
    <a:srgbClr val="588A90"/>
    <a:srgbClr val="E6F4BA"/>
    <a:srgbClr val="0088A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0A1B5D5-9B99-4C35-A422-299274C87663}" styleName="Stijl, gemiddeld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8EC20E35-A176-4012-BC5E-935CFFF8708E}" styleName="Stijl, gemiddeld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034E78-7F5D-4C2E-B375-FC64B27BC917}" styleName="Stijl, donker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ijl, donker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Stijl, donker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Stijl, gemiddeld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48" autoAdjust="0"/>
    <p:restoredTop sz="75311" autoAdjust="0"/>
  </p:normalViewPr>
  <p:slideViewPr>
    <p:cSldViewPr snapToGrid="0" showGuides="1">
      <p:cViewPr varScale="1">
        <p:scale>
          <a:sx n="74" d="100"/>
          <a:sy n="74" d="100"/>
        </p:scale>
        <p:origin x="1694" y="72"/>
      </p:cViewPr>
      <p:guideLst>
        <p:guide orient="horz" pos="4032"/>
        <p:guide orient="horz" pos="965"/>
        <p:guide orient="horz" pos="701"/>
        <p:guide orient="horz" pos="2170"/>
        <p:guide orient="horz" pos="3126"/>
        <p:guide orient="horz" pos="3667"/>
        <p:guide pos="4241"/>
        <p:guide pos="839"/>
        <p:guide pos="3380"/>
        <p:guide pos="295"/>
        <p:guide pos="5465"/>
        <p:guide pos="4595"/>
      </p:guideLst>
    </p:cSldViewPr>
  </p:slideViewPr>
  <p:outlineViewPr>
    <p:cViewPr>
      <p:scale>
        <a:sx n="33" d="100"/>
        <a:sy n="33" d="100"/>
      </p:scale>
      <p:origin x="0" y="8968"/>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59" d="100"/>
          <a:sy n="59" d="100"/>
        </p:scale>
        <p:origin x="-3288" y="-128"/>
      </p:cViewPr>
      <p:guideLst>
        <p:guide orient="horz" pos="3124"/>
        <p:guide pos="21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t" anchorCtr="0" compatLnSpc="1">
            <a:prstTxWarp prst="textNoShape">
              <a:avLst/>
            </a:prstTxWarp>
          </a:bodyPr>
          <a:lstStyle>
            <a:lvl1pPr>
              <a:spcBef>
                <a:spcPct val="0"/>
              </a:spcBef>
              <a:buFontTx/>
              <a:buNone/>
              <a:defRPr sz="1200" b="1">
                <a:latin typeface="Times New Roman" charset="0"/>
                <a:cs typeface="+mn-cs"/>
              </a:defRPr>
            </a:lvl1pPr>
          </a:lstStyle>
          <a:p>
            <a:pPr>
              <a:defRPr/>
            </a:pPr>
            <a:endParaRPr lang="nl-NL">
              <a:latin typeface="Verdana"/>
            </a:endParaRPr>
          </a:p>
        </p:txBody>
      </p:sp>
      <p:sp>
        <p:nvSpPr>
          <p:cNvPr id="30723" name="Rectangle 3"/>
          <p:cNvSpPr>
            <a:spLocks noGrp="1" noChangeArrowheads="1"/>
          </p:cNvSpPr>
          <p:nvPr>
            <p:ph type="dt" sz="quarter" idx="1"/>
          </p:nvPr>
        </p:nvSpPr>
        <p:spPr bwMode="auto">
          <a:xfrm>
            <a:off x="3843021" y="0"/>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t" anchorCtr="0" compatLnSpc="1">
            <a:prstTxWarp prst="textNoShape">
              <a:avLst/>
            </a:prstTxWarp>
          </a:bodyPr>
          <a:lstStyle>
            <a:lvl1pPr algn="r">
              <a:spcBef>
                <a:spcPct val="0"/>
              </a:spcBef>
              <a:buFontTx/>
              <a:buNone/>
              <a:defRPr sz="1200" b="1">
                <a:latin typeface="Times New Roman" charset="0"/>
                <a:cs typeface="+mn-cs"/>
              </a:defRPr>
            </a:lvl1pPr>
          </a:lstStyle>
          <a:p>
            <a:pPr>
              <a:defRPr/>
            </a:pPr>
            <a:endParaRPr lang="nl-NL">
              <a:latin typeface="Verdana"/>
            </a:endParaRPr>
          </a:p>
        </p:txBody>
      </p:sp>
      <p:sp>
        <p:nvSpPr>
          <p:cNvPr id="30724" name="Rectangle 4"/>
          <p:cNvSpPr>
            <a:spLocks noGrp="1" noChangeArrowheads="1"/>
          </p:cNvSpPr>
          <p:nvPr>
            <p:ph type="ftr" sz="quarter" idx="2"/>
          </p:nvPr>
        </p:nvSpPr>
        <p:spPr bwMode="auto">
          <a:xfrm>
            <a:off x="0" y="9422765"/>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b" anchorCtr="0" compatLnSpc="1">
            <a:prstTxWarp prst="textNoShape">
              <a:avLst/>
            </a:prstTxWarp>
          </a:bodyPr>
          <a:lstStyle>
            <a:lvl1pPr>
              <a:spcBef>
                <a:spcPct val="0"/>
              </a:spcBef>
              <a:buFontTx/>
              <a:buNone/>
              <a:defRPr sz="1200" b="1">
                <a:latin typeface="Times New Roman" charset="0"/>
                <a:cs typeface="+mn-cs"/>
              </a:defRPr>
            </a:lvl1pPr>
          </a:lstStyle>
          <a:p>
            <a:pPr>
              <a:defRPr/>
            </a:pPr>
            <a:endParaRPr lang="nl-NL">
              <a:latin typeface="Verdana"/>
            </a:endParaRPr>
          </a:p>
        </p:txBody>
      </p:sp>
      <p:sp>
        <p:nvSpPr>
          <p:cNvPr id="30725" name="Rectangle 5"/>
          <p:cNvSpPr>
            <a:spLocks noGrp="1" noChangeArrowheads="1"/>
          </p:cNvSpPr>
          <p:nvPr>
            <p:ph type="sldNum" sz="quarter" idx="3"/>
          </p:nvPr>
        </p:nvSpPr>
        <p:spPr bwMode="auto">
          <a:xfrm>
            <a:off x="3843021" y="9422765"/>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b" anchorCtr="0" compatLnSpc="1">
            <a:prstTxWarp prst="textNoShape">
              <a:avLst/>
            </a:prstTxWarp>
          </a:bodyPr>
          <a:lstStyle>
            <a:lvl1pPr algn="r">
              <a:spcBef>
                <a:spcPct val="0"/>
              </a:spcBef>
              <a:buFontTx/>
              <a:buNone/>
              <a:defRPr sz="1200" b="1">
                <a:latin typeface="Times New Roman" charset="0"/>
                <a:cs typeface="+mn-cs"/>
              </a:defRPr>
            </a:lvl1pPr>
          </a:lstStyle>
          <a:p>
            <a:pPr>
              <a:defRPr/>
            </a:pPr>
            <a:fld id="{16CE08B7-EA1F-4446-9A28-5EC7A339B5E7}" type="slidenum">
              <a:rPr lang="nl-NL">
                <a:latin typeface="Verdana"/>
              </a:rPr>
              <a:pPr>
                <a:defRPr/>
              </a:pPr>
              <a:t>‹nr.›</a:t>
            </a:fld>
            <a:endParaRPr lang="nl-NL">
              <a:latin typeface="Verdana"/>
            </a:endParaRPr>
          </a:p>
        </p:txBody>
      </p:sp>
    </p:spTree>
    <p:extLst>
      <p:ext uri="{BB962C8B-B14F-4D97-AF65-F5344CB8AC3E}">
        <p14:creationId xmlns:p14="http://schemas.microsoft.com/office/powerpoint/2010/main" val="409391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t" anchorCtr="0" compatLnSpc="1">
            <a:prstTxWarp prst="textNoShape">
              <a:avLst/>
            </a:prstTxWarp>
          </a:bodyPr>
          <a:lstStyle>
            <a:lvl1pPr>
              <a:spcBef>
                <a:spcPct val="0"/>
              </a:spcBef>
              <a:buFontTx/>
              <a:buNone/>
              <a:defRPr sz="1200" b="1">
                <a:latin typeface="Verdana"/>
                <a:cs typeface="+mn-cs"/>
              </a:defRPr>
            </a:lvl1pPr>
          </a:lstStyle>
          <a:p>
            <a:pPr>
              <a:defRPr/>
            </a:pPr>
            <a:endParaRPr lang="nl-NL"/>
          </a:p>
        </p:txBody>
      </p:sp>
      <p:sp>
        <p:nvSpPr>
          <p:cNvPr id="37891" name="Rectangle 3"/>
          <p:cNvSpPr>
            <a:spLocks noGrp="1" noChangeArrowheads="1"/>
          </p:cNvSpPr>
          <p:nvPr>
            <p:ph type="dt" idx="1"/>
          </p:nvPr>
        </p:nvSpPr>
        <p:spPr bwMode="auto">
          <a:xfrm>
            <a:off x="3843021" y="0"/>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t" anchorCtr="0" compatLnSpc="1">
            <a:prstTxWarp prst="textNoShape">
              <a:avLst/>
            </a:prstTxWarp>
          </a:bodyPr>
          <a:lstStyle>
            <a:lvl1pPr algn="r">
              <a:spcBef>
                <a:spcPct val="0"/>
              </a:spcBef>
              <a:buFontTx/>
              <a:buNone/>
              <a:defRPr sz="1200" b="1">
                <a:latin typeface="Verdana"/>
                <a:cs typeface="+mn-cs"/>
              </a:defRPr>
            </a:lvl1pPr>
          </a:lstStyle>
          <a:p>
            <a:pPr>
              <a:defRPr/>
            </a:pPr>
            <a:endParaRPr lang="nl-NL"/>
          </a:p>
        </p:txBody>
      </p:sp>
      <p:sp>
        <p:nvSpPr>
          <p:cNvPr id="37892" name="Rectangle 4"/>
          <p:cNvSpPr>
            <a:spLocks noGrp="1" noRot="1" noChangeAspect="1" noChangeArrowheads="1" noTextEdit="1"/>
          </p:cNvSpPr>
          <p:nvPr>
            <p:ph type="sldImg" idx="2"/>
          </p:nvPr>
        </p:nvSpPr>
        <p:spPr bwMode="auto">
          <a:xfrm>
            <a:off x="911225" y="744538"/>
            <a:ext cx="4959350" cy="3719512"/>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904240" y="4711383"/>
            <a:ext cx="4973320" cy="4463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t" anchorCtr="0" compatLnSpc="1">
            <a:prstTxWarp prst="textNoShape">
              <a:avLst/>
            </a:prstTxWarp>
          </a:bodyPr>
          <a:lstStyle/>
          <a:p>
            <a:pPr lvl="0"/>
            <a:r>
              <a:rPr lang="nl-NL" noProof="0"/>
              <a:t>Klik om de opmaakprofielen van de modeltekst te bewerken</a:t>
            </a:r>
          </a:p>
          <a:p>
            <a:pPr lvl="1"/>
            <a:r>
              <a:rPr lang="nl-NL" noProof="0"/>
              <a:t>Tweede niveau</a:t>
            </a:r>
          </a:p>
          <a:p>
            <a:pPr lvl="2"/>
            <a:r>
              <a:rPr lang="nl-NL" noProof="0"/>
              <a:t>Derde niveau</a:t>
            </a:r>
          </a:p>
          <a:p>
            <a:pPr lvl="3"/>
            <a:r>
              <a:rPr lang="nl-NL" noProof="0"/>
              <a:t>Vierde niveau</a:t>
            </a:r>
          </a:p>
          <a:p>
            <a:pPr lvl="4"/>
            <a:r>
              <a:rPr lang="nl-NL" noProof="0"/>
              <a:t>Vijfde niveau</a:t>
            </a:r>
          </a:p>
        </p:txBody>
      </p:sp>
      <p:sp>
        <p:nvSpPr>
          <p:cNvPr id="37894" name="Rectangle 6"/>
          <p:cNvSpPr>
            <a:spLocks noGrp="1" noChangeArrowheads="1"/>
          </p:cNvSpPr>
          <p:nvPr>
            <p:ph type="ftr" sz="quarter" idx="4"/>
          </p:nvPr>
        </p:nvSpPr>
        <p:spPr bwMode="auto">
          <a:xfrm>
            <a:off x="0" y="9422765"/>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b" anchorCtr="0" compatLnSpc="1">
            <a:prstTxWarp prst="textNoShape">
              <a:avLst/>
            </a:prstTxWarp>
          </a:bodyPr>
          <a:lstStyle>
            <a:lvl1pPr>
              <a:spcBef>
                <a:spcPct val="0"/>
              </a:spcBef>
              <a:buFontTx/>
              <a:buNone/>
              <a:defRPr sz="1200" b="1">
                <a:latin typeface="Verdana"/>
                <a:cs typeface="+mn-cs"/>
              </a:defRPr>
            </a:lvl1pPr>
          </a:lstStyle>
          <a:p>
            <a:pPr>
              <a:defRPr/>
            </a:pPr>
            <a:endParaRPr lang="nl-NL"/>
          </a:p>
        </p:txBody>
      </p:sp>
      <p:sp>
        <p:nvSpPr>
          <p:cNvPr id="37895" name="Rectangle 7"/>
          <p:cNvSpPr>
            <a:spLocks noGrp="1" noChangeArrowheads="1"/>
          </p:cNvSpPr>
          <p:nvPr>
            <p:ph type="sldNum" sz="quarter" idx="5"/>
          </p:nvPr>
        </p:nvSpPr>
        <p:spPr bwMode="auto">
          <a:xfrm>
            <a:off x="3843021" y="9422765"/>
            <a:ext cx="2938780" cy="495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03" tIns="45651" rIns="91303" bIns="45651" numCol="1" anchor="b" anchorCtr="0" compatLnSpc="1">
            <a:prstTxWarp prst="textNoShape">
              <a:avLst/>
            </a:prstTxWarp>
          </a:bodyPr>
          <a:lstStyle>
            <a:lvl1pPr algn="r">
              <a:spcBef>
                <a:spcPct val="0"/>
              </a:spcBef>
              <a:buFontTx/>
              <a:buNone/>
              <a:defRPr sz="1200" b="1">
                <a:latin typeface="Verdana"/>
                <a:cs typeface="+mn-cs"/>
              </a:defRPr>
            </a:lvl1pPr>
          </a:lstStyle>
          <a:p>
            <a:pPr>
              <a:defRPr/>
            </a:pPr>
            <a:fld id="{56DE3962-F12C-D049-B941-BD57D133FEE9}" type="slidenum">
              <a:rPr lang="nl-NL" smtClean="0"/>
              <a:pPr>
                <a:defRPr/>
              </a:pPr>
              <a:t>‹nr.›</a:t>
            </a:fld>
            <a:endParaRPr lang="nl-NL"/>
          </a:p>
        </p:txBody>
      </p:sp>
    </p:spTree>
    <p:extLst>
      <p:ext uri="{BB962C8B-B14F-4D97-AF65-F5344CB8AC3E}">
        <p14:creationId xmlns:p14="http://schemas.microsoft.com/office/powerpoint/2010/main" val="420199352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Verdana"/>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Verdana"/>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Verdana"/>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Verdan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20000"/>
              </a:spcBef>
              <a:buFont typeface="Times New Roman" charset="0"/>
              <a:buNone/>
              <a:defRPr/>
            </a:pPr>
            <a:r>
              <a:rPr lang="nl-NL" b="1" dirty="0">
                <a:latin typeface="Verdana" charset="0"/>
              </a:rPr>
              <a:t>Beginpagina presentatie Kleuterplein</a:t>
            </a:r>
          </a:p>
          <a:p>
            <a:pPr eaLnBrk="1" hangingPunct="1">
              <a:spcBef>
                <a:spcPct val="20000"/>
              </a:spcBef>
              <a:buFont typeface="Times New Roman" charset="0"/>
              <a:buNone/>
              <a:defRPr/>
            </a:pPr>
            <a:endParaRPr lang="nl-NL" b="1" dirty="0">
              <a:latin typeface="Verdana" charset="0"/>
            </a:endParaRPr>
          </a:p>
          <a:p>
            <a:pPr eaLnBrk="1" hangingPunct="1">
              <a:spcBef>
                <a:spcPct val="20000"/>
              </a:spcBef>
              <a:buFont typeface="Times New Roman" charset="0"/>
              <a:buNone/>
              <a:defRPr/>
            </a:pPr>
            <a:endParaRPr lang="nl-NL" dirty="0">
              <a:latin typeface="Verdana" charset="0"/>
            </a:endParaRPr>
          </a:p>
          <a:p>
            <a:pPr>
              <a:spcBef>
                <a:spcPct val="20000"/>
              </a:spcBef>
              <a:buFont typeface="Times New Roman" charset="0"/>
              <a:buNone/>
              <a:defRPr/>
            </a:pPr>
            <a:endParaRPr lang="en-US" dirty="0">
              <a:latin typeface="Verdana" charset="0"/>
            </a:endParaRPr>
          </a:p>
          <a:p>
            <a:endParaRPr lang="en-US"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1</a:t>
            </a:fld>
            <a:endParaRPr lang="nl-NL"/>
          </a:p>
        </p:txBody>
      </p:sp>
    </p:spTree>
    <p:extLst>
      <p:ext uri="{BB962C8B-B14F-4D97-AF65-F5344CB8AC3E}">
        <p14:creationId xmlns:p14="http://schemas.microsoft.com/office/powerpoint/2010/main" val="3681020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Verdana"/>
                <a:ea typeface="ＭＳ Ｐゴシック" charset="0"/>
                <a:cs typeface="ＭＳ Ｐゴシック" charset="0"/>
              </a:rPr>
              <a:t>Doe-activiteit</a:t>
            </a:r>
            <a:endParaRPr lang="nl-NL" sz="1200" kern="1200" dirty="0">
              <a:solidFill>
                <a:schemeClr val="tx1"/>
              </a:solidFill>
              <a:effectLst/>
              <a:latin typeface="Verdana"/>
              <a:ea typeface="ＭＳ Ｐゴシック" charset="0"/>
              <a:cs typeface="ＭＳ Ｐゴシック" charset="0"/>
            </a:endParaRPr>
          </a:p>
          <a:p>
            <a:r>
              <a:rPr lang="nl-NL" sz="1200" kern="1200" dirty="0">
                <a:solidFill>
                  <a:schemeClr val="tx1"/>
                </a:solidFill>
                <a:effectLst/>
                <a:latin typeface="Verdana"/>
                <a:ea typeface="ＭＳ Ｐゴシック" charset="0"/>
                <a:cs typeface="ＭＳ Ｐゴシック" charset="0"/>
              </a:rPr>
              <a:t> </a:t>
            </a:r>
            <a:endParaRPr lang="nl-NL" dirty="0">
              <a:cs typeface="ＭＳ Ｐゴシック" charset="0"/>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dirty="0">
                <a:cs typeface="ＭＳ Ｐゴシック" charset="0"/>
              </a:rPr>
              <a:t>Deze activiteit is de start van elk nieuwe thema. Meestal betreft het een activiteit die buiten het leslokaal plaatsvindt in de omgeving van de school. Het is de bedoeling dat de kinderen warm gemaakt worden voor het thema en in een situatie gebracht worden waar ze door te kijken, te luisteren, en zelf handelend bezig te zijn een ervaring opdoen die de start vormt voor verdieping en uitbreiding tijdens de komende weken. Dit vraagt soms ook wat meer</a:t>
            </a:r>
            <a:r>
              <a:rPr lang="nl-NL" baseline="0" dirty="0">
                <a:cs typeface="ＭＳ Ｐゴシック" charset="0"/>
              </a:rPr>
              <a:t> voorbereiding (inschakelen hulpouders).</a:t>
            </a:r>
            <a:br>
              <a:rPr lang="nl-NL" baseline="0" dirty="0">
                <a:cs typeface="ＭＳ Ｐゴシック" charset="0"/>
              </a:rPr>
            </a:br>
            <a:br>
              <a:rPr lang="nl-NL" baseline="0" dirty="0">
                <a:cs typeface="ＭＳ Ｐゴシック" charset="0"/>
              </a:rPr>
            </a:br>
            <a:r>
              <a:rPr lang="nl-NL" baseline="0" dirty="0">
                <a:cs typeface="ＭＳ Ｐゴシック" charset="0"/>
              </a:rPr>
              <a:t>Zo gaan de kinderen bij het thema lente een wandeling maken in de schoolomgeving waarbij ze op zoek gaan naar typische kenmerken van de lente. Ze nemen een soort checklist mee die houvast geeft bij hun zoektocht.  </a:t>
            </a:r>
            <a:br>
              <a:rPr lang="nl-NL" baseline="0" dirty="0">
                <a:cs typeface="ＭＳ Ｐゴシック" charset="0"/>
              </a:rPr>
            </a:br>
            <a:r>
              <a:rPr lang="nl-NL" baseline="0" dirty="0">
                <a:cs typeface="ＭＳ Ｐゴシック" charset="0"/>
              </a:rPr>
              <a:t>(laat hier eventueel kopieerblad 1 van het thema lente zien)</a:t>
            </a:r>
            <a:br>
              <a:rPr lang="nl-NL" baseline="0" dirty="0">
                <a:cs typeface="ＭＳ Ｐゴシック" charset="0"/>
              </a:rPr>
            </a:br>
            <a:endParaRPr lang="nl-NL" dirty="0">
              <a:cs typeface="ＭＳ Ｐゴシック" charset="0"/>
            </a:endParaRPr>
          </a:p>
          <a:p>
            <a:pPr marL="171450" lvl="0" indent="-171450">
              <a:buFont typeface="Arial" panose="020B0604020202020204" pitchFamily="34" charset="0"/>
              <a:buChar char="•"/>
            </a:pPr>
            <a:r>
              <a:rPr lang="nl-NL" baseline="0" dirty="0">
                <a:cs typeface="ＭＳ Ｐゴシック" charset="0"/>
              </a:rPr>
              <a:t>De doe-activiteit eindigt altijd met het opstarten en inrichten van de </a:t>
            </a:r>
            <a:r>
              <a:rPr lang="nl-NL" dirty="0">
                <a:cs typeface="ＭＳ Ｐゴシック" charset="0"/>
              </a:rPr>
              <a:t>thematafel. Deze</a:t>
            </a:r>
            <a:r>
              <a:rPr lang="nl-NL" baseline="0" dirty="0">
                <a:cs typeface="ＭＳ Ｐゴシック" charset="0"/>
              </a:rPr>
              <a:t> tafel breidt uit in de loop van het thema.</a:t>
            </a:r>
            <a:endParaRPr lang="nl-NL" dirty="0">
              <a:cs typeface="ＭＳ Ｐゴシック" charset="0"/>
            </a:endParaRP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10</a:t>
            </a:fld>
            <a:endParaRPr lang="nl-NL"/>
          </a:p>
        </p:txBody>
      </p:sp>
    </p:spTree>
    <p:extLst>
      <p:ext uri="{BB962C8B-B14F-4D97-AF65-F5344CB8AC3E}">
        <p14:creationId xmlns:p14="http://schemas.microsoft.com/office/powerpoint/2010/main" val="2776808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Verdana"/>
                <a:ea typeface="ＭＳ Ｐゴシック" charset="0"/>
                <a:cs typeface="ＭＳ Ｐゴシック" charset="0"/>
              </a:rPr>
              <a:t>Grote kring</a:t>
            </a:r>
            <a:endParaRPr lang="nl-NL" sz="1200" kern="1200" dirty="0">
              <a:solidFill>
                <a:schemeClr val="tx1"/>
              </a:solidFill>
              <a:effectLst/>
              <a:latin typeface="Verdana"/>
              <a:ea typeface="ＭＳ Ｐゴシック" charset="0"/>
              <a:cs typeface="ＭＳ Ｐゴシック" charset="0"/>
            </a:endParaRPr>
          </a:p>
          <a:p>
            <a:pPr marL="171450" lvl="0" indent="-171450">
              <a:buFont typeface="Arial" panose="020B0604020202020204" pitchFamily="34" charset="0"/>
              <a:buChar char="•"/>
            </a:pPr>
            <a:r>
              <a:rPr lang="nl-NL" sz="1200" kern="1200" dirty="0">
                <a:solidFill>
                  <a:schemeClr val="tx1"/>
                </a:solidFill>
                <a:effectLst/>
                <a:latin typeface="Verdana"/>
                <a:ea typeface="ＭＳ Ｐゴシック" charset="0"/>
                <a:cs typeface="ＭＳ Ｐゴシック" charset="0"/>
              </a:rPr>
              <a:t>De</a:t>
            </a:r>
            <a:r>
              <a:rPr lang="nl-NL" sz="1200" kern="1200" baseline="0" dirty="0">
                <a:solidFill>
                  <a:schemeClr val="tx1"/>
                </a:solidFill>
                <a:effectLst/>
                <a:latin typeface="Verdana"/>
                <a:ea typeface="ＭＳ Ｐゴシック" charset="0"/>
                <a:cs typeface="ＭＳ Ｐゴシック" charset="0"/>
              </a:rPr>
              <a:t> grote kring is een korte klassikale activiteit (20 minuten) voor de hele groep. Kleuterplein biedt activiteiten voor de vakken rekenen, taal-lezen, sociaal-emotionele ontwikkeling en elk thema kent 1 les waarbij spelenderwijs kennisgemaakt wordt met de Engelse taal. </a:t>
            </a:r>
            <a:br>
              <a:rPr lang="nl-NL" sz="1200" kern="1200" baseline="0" dirty="0">
                <a:solidFill>
                  <a:schemeClr val="tx1"/>
                </a:solidFill>
                <a:effectLst/>
                <a:latin typeface="Verdana"/>
                <a:ea typeface="ＭＳ Ｐゴシック" charset="0"/>
                <a:cs typeface="ＭＳ Ｐゴシック" charset="0"/>
              </a:rPr>
            </a:br>
            <a:br>
              <a:rPr lang="nl-NL" sz="1200" kern="1200" baseline="0" dirty="0">
                <a:solidFill>
                  <a:schemeClr val="tx1"/>
                </a:solidFill>
                <a:effectLst/>
                <a:latin typeface="Verdana"/>
                <a:ea typeface="ＭＳ Ｐゴシック" charset="0"/>
                <a:cs typeface="ＭＳ Ｐゴシック" charset="0"/>
              </a:rPr>
            </a:br>
            <a:r>
              <a:rPr lang="nl-NL" sz="1200" kern="1200" baseline="0" dirty="0">
                <a:solidFill>
                  <a:schemeClr val="tx1"/>
                </a:solidFill>
                <a:effectLst/>
                <a:latin typeface="Verdana"/>
                <a:ea typeface="ＭＳ Ｐゴシック" charset="0"/>
                <a:cs typeface="ＭＳ Ｐゴシック" charset="0"/>
              </a:rPr>
              <a:t>Hier wordt bijvoorbeeld het prentenboek voorgelezen bij een activiteit voor taal-lezen of samen gezocht naar een manier om vast te leggen en te onthouden hoeveel knuffels van elke soort er in de klas aanwezig zijn (rekenen).</a:t>
            </a:r>
            <a:br>
              <a:rPr lang="nl-NL" sz="1200" kern="1200" dirty="0">
                <a:solidFill>
                  <a:schemeClr val="tx1"/>
                </a:solidFill>
                <a:effectLst/>
                <a:latin typeface="Verdana"/>
                <a:ea typeface="ＭＳ Ｐゴシック" charset="0"/>
                <a:cs typeface="ＭＳ Ｐゴシック" charset="0"/>
              </a:rPr>
            </a:br>
            <a:endParaRPr lang="nl-NL" sz="1200" kern="1200" dirty="0">
              <a:solidFill>
                <a:schemeClr val="tx1"/>
              </a:solidFill>
              <a:effectLst/>
              <a:latin typeface="Verdana"/>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l-NL" sz="1200" b="1" kern="1200" dirty="0">
                <a:solidFill>
                  <a:schemeClr val="tx1"/>
                </a:solidFill>
                <a:effectLst/>
                <a:latin typeface="Verdana"/>
                <a:ea typeface="ＭＳ Ｐゴシック" charset="0"/>
                <a:cs typeface="ＭＳ Ｐゴシック" charset="0"/>
              </a:rPr>
              <a:t>Kleine kring</a:t>
            </a:r>
            <a:endParaRPr lang="nl-NL" sz="1200" kern="1200" dirty="0">
              <a:solidFill>
                <a:schemeClr val="tx1"/>
              </a:solidFill>
              <a:effectLst/>
              <a:latin typeface="Verdana"/>
              <a:ea typeface="ＭＳ Ｐゴシック" charset="0"/>
              <a:cs typeface="ＭＳ Ｐゴシック" charset="0"/>
            </a:endParaRPr>
          </a:p>
          <a:p>
            <a:pPr marL="171450" lvl="0" indent="-171450">
              <a:buFont typeface="Arial" panose="020B0604020202020204" pitchFamily="34" charset="0"/>
              <a:buChar char="•"/>
            </a:pPr>
            <a:r>
              <a:rPr lang="nl-NL" sz="1200" kern="1200" dirty="0">
                <a:solidFill>
                  <a:schemeClr val="tx1"/>
                </a:solidFill>
                <a:effectLst/>
                <a:latin typeface="Verdana"/>
                <a:ea typeface="ＭＳ Ｐゴシック" charset="0"/>
                <a:cs typeface="ＭＳ Ｐゴシック" charset="0"/>
              </a:rPr>
              <a:t>De grote</a:t>
            </a:r>
            <a:r>
              <a:rPr lang="nl-NL" sz="1200" kern="1200" baseline="0" dirty="0">
                <a:solidFill>
                  <a:schemeClr val="tx1"/>
                </a:solidFill>
                <a:effectLst/>
                <a:latin typeface="Verdana"/>
                <a:ea typeface="ＭＳ Ｐゴシック" charset="0"/>
                <a:cs typeface="ＭＳ Ｐゴシック" charset="0"/>
              </a:rPr>
              <a:t> kringen voor rekenen en taal-lezen die een activiteit zijn voor de hele groep krijgen vaak opvolging in een kleine kring activiteit. Deze k</a:t>
            </a:r>
            <a:r>
              <a:rPr lang="nl-NL" sz="1200" kern="1200" dirty="0">
                <a:solidFill>
                  <a:schemeClr val="tx1"/>
                </a:solidFill>
                <a:effectLst/>
                <a:latin typeface="Verdana"/>
                <a:ea typeface="ＭＳ Ｐゴシック" charset="0"/>
                <a:cs typeface="ＭＳ Ｐゴシック" charset="0"/>
              </a:rPr>
              <a:t>leine-kringsuggesties voor groep 1 en 2 hebben hetzelfde lesdoel als de grote kring en gaan de diepte in voor de groep waarvoor dit relevant</a:t>
            </a:r>
            <a:r>
              <a:rPr lang="nl-NL" sz="1200" kern="1200" baseline="0" dirty="0">
                <a:solidFill>
                  <a:schemeClr val="tx1"/>
                </a:solidFill>
                <a:effectLst/>
                <a:latin typeface="Verdana"/>
                <a:ea typeface="ＭＳ Ｐゴシック" charset="0"/>
                <a:cs typeface="ＭＳ Ｐゴシック" charset="0"/>
              </a:rPr>
              <a:t> is</a:t>
            </a:r>
            <a:r>
              <a:rPr lang="nl-NL" sz="1200" kern="1200" dirty="0">
                <a:solidFill>
                  <a:schemeClr val="tx1"/>
                </a:solidFill>
                <a:effectLst/>
                <a:latin typeface="Verdana"/>
                <a:ea typeface="ＭＳ Ｐゴシック" charset="0"/>
                <a:cs typeface="ＭＳ Ｐゴシック" charset="0"/>
              </a:rPr>
              <a:t>. </a:t>
            </a:r>
            <a:br>
              <a:rPr lang="nl-NL" sz="1200" kern="1200" dirty="0">
                <a:solidFill>
                  <a:schemeClr val="tx1"/>
                </a:solidFill>
                <a:effectLst/>
                <a:latin typeface="Verdana"/>
                <a:ea typeface="ＭＳ Ｐゴシック" charset="0"/>
                <a:cs typeface="ＭＳ Ｐゴシック" charset="0"/>
              </a:rPr>
            </a:br>
            <a:r>
              <a:rPr lang="nl-NL" sz="1200" kern="1200" dirty="0">
                <a:solidFill>
                  <a:schemeClr val="tx1"/>
                </a:solidFill>
                <a:effectLst/>
                <a:latin typeface="Verdana"/>
                <a:ea typeface="ＭＳ Ｐゴシック" charset="0"/>
                <a:cs typeface="ＭＳ Ｐゴシック" charset="0"/>
              </a:rPr>
              <a:t>De kleine kringactiviteiten vinden</a:t>
            </a:r>
            <a:r>
              <a:rPr lang="nl-NL" sz="1200" kern="1200" baseline="0" dirty="0">
                <a:solidFill>
                  <a:schemeClr val="tx1"/>
                </a:solidFill>
                <a:effectLst/>
                <a:latin typeface="Verdana"/>
                <a:ea typeface="ＭＳ Ｐゴシック" charset="0"/>
                <a:cs typeface="ＭＳ Ｐゴシック" charset="0"/>
              </a:rPr>
              <a:t> plaats met een klein groepje tijdens het zelfstandig werken.</a:t>
            </a:r>
            <a:endParaRPr lang="nl-NL" sz="1200" kern="1200" dirty="0">
              <a:solidFill>
                <a:schemeClr val="tx1"/>
              </a:solidFill>
              <a:effectLst/>
              <a:latin typeface="Verdana"/>
              <a:ea typeface="ＭＳ Ｐゴシック" charset="0"/>
              <a:cs typeface="ＭＳ Ｐゴシック" charset="0"/>
            </a:endParaRPr>
          </a:p>
          <a:p>
            <a:endParaRPr lang="nl-NL" dirty="0"/>
          </a:p>
          <a:p>
            <a:pPr marL="171450" indent="-171450">
              <a:buFont typeface="Arial" panose="020B0604020202020204" pitchFamily="34" charset="0"/>
              <a:buChar char="•"/>
            </a:pPr>
            <a:r>
              <a:rPr lang="nl-NL" dirty="0"/>
              <a:t>Voor de instroomgroep hebben we geen kleine kringactiviteiten. Kenmerkend voor kinderen die in de</a:t>
            </a:r>
            <a:r>
              <a:rPr lang="nl-NL" baseline="0" dirty="0"/>
              <a:t> instroomgroep zitten is het grote experimenterende en kennismakende karakter van hun manier van spelen en leren. Zij gaan de breedte in en onderzoeken vaak het materiaal op zich. Het is niet de bedoeling om dat brede onderzoek dat voorafgaat aan gerichter onderzoek te onderbreken en te stroomlijnen.</a:t>
            </a:r>
            <a:endParaRPr lang="nl-NL" dirty="0"/>
          </a:p>
          <a:p>
            <a:pPr marL="171450" lvl="0" indent="-171450">
              <a:buFont typeface="Arial" panose="020B0604020202020204" pitchFamily="34" charset="0"/>
              <a:buChar char="•"/>
            </a:pPr>
            <a:endParaRPr lang="nl-NL" dirty="0">
              <a:cs typeface="ＭＳ Ｐゴシック" charset="0"/>
            </a:endParaRP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11</a:t>
            </a:fld>
            <a:endParaRPr lang="nl-NL"/>
          </a:p>
        </p:txBody>
      </p:sp>
    </p:spTree>
    <p:extLst>
      <p:ext uri="{BB962C8B-B14F-4D97-AF65-F5344CB8AC3E}">
        <p14:creationId xmlns:p14="http://schemas.microsoft.com/office/powerpoint/2010/main" val="277680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err="1">
                <a:solidFill>
                  <a:schemeClr val="tx1"/>
                </a:solidFill>
                <a:effectLst/>
                <a:latin typeface="Verdana"/>
                <a:ea typeface="ＭＳ Ｐゴシック" charset="0"/>
                <a:cs typeface="ＭＳ Ｐゴシック" charset="0"/>
              </a:rPr>
              <a:t>Groepsles</a:t>
            </a:r>
            <a:r>
              <a:rPr lang="nl-NL" sz="1200" b="1" kern="1200" dirty="0">
                <a:solidFill>
                  <a:schemeClr val="tx1"/>
                </a:solidFill>
                <a:effectLst/>
                <a:latin typeface="Verdana"/>
                <a:ea typeface="ＭＳ Ｐゴシック" charset="0"/>
                <a:cs typeface="ＭＳ Ｐゴシック" charset="0"/>
              </a:rPr>
              <a:t> </a:t>
            </a:r>
            <a:endParaRPr lang="nl-NL" sz="1200" kern="1200" dirty="0">
              <a:solidFill>
                <a:schemeClr val="tx1"/>
              </a:solidFill>
              <a:effectLst/>
              <a:latin typeface="Verdana"/>
              <a:ea typeface="ＭＳ Ｐゴシック" charset="0"/>
              <a:cs typeface="ＭＳ Ｐゴシック" charset="0"/>
            </a:endParaRPr>
          </a:p>
          <a:p>
            <a:r>
              <a:rPr lang="nl-NL" sz="1200" kern="1200" dirty="0">
                <a:solidFill>
                  <a:schemeClr val="tx1"/>
                </a:solidFill>
                <a:effectLst/>
                <a:latin typeface="Verdana"/>
                <a:ea typeface="ＭＳ Ｐゴシック" charset="0"/>
                <a:cs typeface="ＭＳ Ｐゴシック" charset="0"/>
              </a:rPr>
              <a:t> </a:t>
            </a:r>
          </a:p>
          <a:p>
            <a:pPr marL="171450" indent="-171450">
              <a:buFont typeface="Arial" panose="020B0604020202020204" pitchFamily="34" charset="0"/>
              <a:buChar char="•"/>
            </a:pPr>
            <a:r>
              <a:rPr lang="nl-NL" dirty="0"/>
              <a:t>Onder groepslessen verstaan wij die lessen die meestal niet in het klaslokaal gegeven worden</a:t>
            </a:r>
            <a:r>
              <a:rPr lang="nl-NL" baseline="0" dirty="0"/>
              <a:t> omdat kinderen bij de meeste lessen vrij moeten kunnen bewegen. De methode Kleuterplein biedt lessen voor de volgende vakken: muziek, drama, bewegingsonderwijs, buitenspel en wereldoriëntatie | burgerschap. </a:t>
            </a:r>
          </a:p>
          <a:p>
            <a:pPr marL="171450" indent="-171450">
              <a:buFont typeface="Arial" panose="020B0604020202020204" pitchFamily="34" charset="0"/>
              <a:buChar char="•"/>
            </a:pPr>
            <a:r>
              <a:rPr lang="nl-NL" baseline="0" dirty="0"/>
              <a:t>De lessen duren gemiddeld 45 minuten.</a:t>
            </a:r>
            <a:endParaRPr lang="nl-NL" dirty="0"/>
          </a:p>
          <a:p>
            <a:pPr marL="171450" lvl="0" indent="-171450">
              <a:buFont typeface="Arial" panose="020B0604020202020204" pitchFamily="34" charset="0"/>
              <a:buChar char="•"/>
            </a:pPr>
            <a:endParaRPr lang="nl-NL" dirty="0">
              <a:cs typeface="ＭＳ Ｐゴシック" charset="0"/>
            </a:endParaRP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12</a:t>
            </a:fld>
            <a:endParaRPr lang="nl-NL"/>
          </a:p>
        </p:txBody>
      </p:sp>
    </p:spTree>
    <p:extLst>
      <p:ext uri="{BB962C8B-B14F-4D97-AF65-F5344CB8AC3E}">
        <p14:creationId xmlns:p14="http://schemas.microsoft.com/office/powerpoint/2010/main" val="2776808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Verdana"/>
                <a:ea typeface="ＭＳ Ｐゴシック" charset="0"/>
                <a:cs typeface="ＭＳ Ｐゴシック" charset="0"/>
              </a:rPr>
              <a:t>Zelfstandig werken </a:t>
            </a:r>
            <a:br>
              <a:rPr lang="nl-NL" sz="1200" b="1" kern="1200" dirty="0">
                <a:solidFill>
                  <a:schemeClr val="tx1"/>
                </a:solidFill>
                <a:effectLst/>
                <a:latin typeface="Verdana"/>
                <a:ea typeface="ＭＳ Ｐゴシック" charset="0"/>
                <a:cs typeface="ＭＳ Ｐゴシック" charset="0"/>
              </a:rPr>
            </a:br>
            <a:r>
              <a:rPr lang="nl-NL" sz="1200" b="1" kern="1200" dirty="0">
                <a:solidFill>
                  <a:schemeClr val="tx1"/>
                </a:solidFill>
                <a:effectLst/>
                <a:latin typeface="Verdana"/>
                <a:ea typeface="ＭＳ Ｐゴシック" charset="0"/>
                <a:cs typeface="ＭＳ Ｐゴシック" charset="0"/>
              </a:rPr>
              <a:t> </a:t>
            </a:r>
          </a:p>
          <a:p>
            <a:pPr marL="171450" indent="-171450">
              <a:buFont typeface="Arial" panose="020B0604020202020204" pitchFamily="34" charset="0"/>
              <a:buChar char="•"/>
            </a:pPr>
            <a:r>
              <a:rPr lang="nl-NL" baseline="0" dirty="0"/>
              <a:t>Bij elk thema biedt Kleuterplein suggesties voor de inrichting van de hoeken in de klas en geeft suggesties voor activiteiten beeldende vorming en met specifiek ontwikkelingsmateriaal. Deze gerichte opdrachten dagen de kinderen uit en waarborgen een grote variatie.</a:t>
            </a:r>
          </a:p>
          <a:p>
            <a:pPr marL="0" indent="0">
              <a:buFont typeface="Arial" panose="020B0604020202020204" pitchFamily="34" charset="0"/>
              <a:buNone/>
            </a:pPr>
            <a:endParaRPr lang="nl-NL" baseline="0" dirty="0"/>
          </a:p>
          <a:p>
            <a:pPr marL="457200" lvl="1" indent="0">
              <a:buFont typeface="Arial" panose="020B0604020202020204" pitchFamily="34" charset="0"/>
              <a:buNone/>
            </a:pPr>
            <a:r>
              <a:rPr lang="nl-NL" baseline="0" dirty="0"/>
              <a:t>Bij het verfbord bijvoorbeeld hoort vaak een kopieerblad waarop een bestaand kunstwerk afgebeeld staat. Het is de bedoeling dat dit kopieerblad naast het verfbord wordt gehangen, eventueel vergroot en gelamineerd. Kinderen maken zo kennis met klassiekers uit de beeldende kunst en zien een voorbeeld van een schilderij dat past bij het thema en hun opdracht. Het daagt uit tot meer experiment en durf, waar kinderen vaak neigen naar een meer stereotype uitvoering van een teken- en schilderopdracht. Dit zijn van die extra’s die leuk en nuttig zijn en heel veel tijdwinst bieden aan de leerkracht die ze niet zelf hoeft te zoeken.</a:t>
            </a:r>
          </a:p>
          <a:p>
            <a:pPr marL="457200" lvl="1" indent="0">
              <a:buFont typeface="Arial" panose="020B0604020202020204" pitchFamily="34" charset="0"/>
              <a:buNone/>
            </a:pPr>
            <a:endParaRPr lang="nl-NL" baseline="0" dirty="0"/>
          </a:p>
          <a:p>
            <a:pPr marL="171450" indent="-171450">
              <a:buFont typeface="Arial" panose="020B0604020202020204" pitchFamily="34" charset="0"/>
              <a:buChar char="•"/>
            </a:pPr>
            <a:endParaRPr lang="nl-NL" dirty="0">
              <a:cs typeface="ＭＳ Ｐゴシック" charset="0"/>
            </a:endParaRP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13</a:t>
            </a:fld>
            <a:endParaRPr lang="nl-NL"/>
          </a:p>
        </p:txBody>
      </p:sp>
    </p:spTree>
    <p:extLst>
      <p:ext uri="{BB962C8B-B14F-4D97-AF65-F5344CB8AC3E}">
        <p14:creationId xmlns:p14="http://schemas.microsoft.com/office/powerpoint/2010/main" val="2776808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sz="1200" b="1" i="0" kern="1200" dirty="0">
                <a:solidFill>
                  <a:schemeClr val="tx1"/>
                </a:solidFill>
                <a:effectLst/>
                <a:latin typeface="Verdana"/>
                <a:ea typeface="ＭＳ Ｐゴシック" charset="0"/>
                <a:cs typeface="ＭＳ Ｐゴシック" charset="0"/>
              </a:rPr>
              <a:t>Routines</a:t>
            </a:r>
            <a:br>
              <a:rPr lang="nl-NL" sz="1200" b="1" i="1" kern="1200" dirty="0">
                <a:solidFill>
                  <a:schemeClr val="tx1"/>
                </a:solidFill>
                <a:effectLst/>
                <a:latin typeface="Verdana"/>
                <a:ea typeface="ＭＳ Ｐゴシック" charset="0"/>
                <a:cs typeface="ＭＳ Ｐゴシック" charset="0"/>
              </a:rPr>
            </a:br>
            <a:r>
              <a:rPr lang="nl-NL" sz="1200" b="0" i="0" kern="1200" dirty="0">
                <a:solidFill>
                  <a:schemeClr val="tx1"/>
                </a:solidFill>
                <a:effectLst/>
                <a:latin typeface="Verdana"/>
                <a:ea typeface="ＭＳ Ｐゴシック" charset="0"/>
                <a:cs typeface="ＭＳ Ｐゴシック" charset="0"/>
              </a:rPr>
              <a:t>Kleuterplein werkt met verschillende r</a:t>
            </a:r>
            <a:r>
              <a:rPr lang="nl-NL" sz="1200" kern="1200" dirty="0">
                <a:solidFill>
                  <a:schemeClr val="tx1"/>
                </a:solidFill>
                <a:effectLst/>
                <a:latin typeface="Verdana"/>
                <a:ea typeface="ＭＳ Ｐゴシック" charset="0"/>
                <a:cs typeface="ＭＳ Ｐゴシック" charset="0"/>
              </a:rPr>
              <a:t>outines (terugkerende werkvormen). Deze zijn belangrijk omdat ze duidelijkheid en structuur geven.</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De doe-activiteit</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Het prentenboek</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De thematafel</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De themaletter</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Het themalied</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Verhalen met Raai de Kraai</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Werkbladen voor oudste kleuters</a:t>
            </a: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Doe-opdracht</a:t>
            </a:r>
            <a:r>
              <a:rPr lang="nl-NL" sz="1200" kern="1200" baseline="0" dirty="0">
                <a:solidFill>
                  <a:schemeClr val="tx1"/>
                </a:solidFill>
                <a:effectLst/>
                <a:latin typeface="Verdana"/>
                <a:ea typeface="ＭＳ Ｐゴシック" charset="0"/>
                <a:cs typeface="+mn-cs"/>
              </a:rPr>
              <a:t> voor thuis</a:t>
            </a:r>
          </a:p>
          <a:p>
            <a:pPr marL="628650" lvl="1" indent="-171450">
              <a:buFont typeface="Arial" panose="020B0604020202020204" pitchFamily="34" charset="0"/>
              <a:buChar char="•"/>
            </a:pPr>
            <a:r>
              <a:rPr lang="nl-NL" sz="1200" kern="1200" baseline="0" dirty="0">
                <a:solidFill>
                  <a:schemeClr val="tx1"/>
                </a:solidFill>
                <a:effectLst/>
                <a:latin typeface="Verdana"/>
                <a:ea typeface="ＭＳ Ｐゴシック" charset="0"/>
                <a:cs typeface="+mn-cs"/>
              </a:rPr>
              <a:t>De kleine kringactiviteiten</a:t>
            </a:r>
          </a:p>
          <a:p>
            <a:pPr marL="628650" lvl="1" indent="-171450">
              <a:buFont typeface="Arial" panose="020B0604020202020204" pitchFamily="34" charset="0"/>
              <a:buChar char="•"/>
            </a:pPr>
            <a:r>
              <a:rPr lang="nl-NL" sz="1200" kern="1200" baseline="0" dirty="0">
                <a:solidFill>
                  <a:schemeClr val="tx1"/>
                </a:solidFill>
                <a:effectLst/>
                <a:latin typeface="Verdana"/>
                <a:ea typeface="ＭＳ Ｐゴシック" charset="0"/>
                <a:cs typeface="+mn-cs"/>
              </a:rPr>
              <a:t>Terugblikken en afsluiten</a:t>
            </a:r>
            <a:endParaRPr lang="nl-NL" sz="1200" kern="1200" dirty="0">
              <a:solidFill>
                <a:schemeClr val="tx1"/>
              </a:solidFill>
              <a:effectLst/>
              <a:latin typeface="Verdana"/>
              <a:ea typeface="ＭＳ Ｐゴシック" charset="0"/>
              <a:cs typeface="+mn-cs"/>
            </a:endParaRPr>
          </a:p>
          <a:p>
            <a:pPr marL="628650" lvl="1" indent="-171450">
              <a:buFont typeface="Arial" panose="020B0604020202020204" pitchFamily="34" charset="0"/>
              <a:buChar char="•"/>
            </a:pPr>
            <a:r>
              <a:rPr lang="nl-NL" sz="1200" kern="1200" dirty="0">
                <a:solidFill>
                  <a:schemeClr val="tx1"/>
                </a:solidFill>
                <a:effectLst/>
                <a:latin typeface="Verdana"/>
                <a:ea typeface="ＭＳ Ｐゴシック" charset="0"/>
                <a:cs typeface="+mn-cs"/>
              </a:rPr>
              <a:t>De handpop Raai de Kraai</a:t>
            </a:r>
            <a:br>
              <a:rPr lang="nl-NL" sz="1200" kern="1200" dirty="0">
                <a:solidFill>
                  <a:schemeClr val="tx1"/>
                </a:solidFill>
                <a:effectLst/>
                <a:latin typeface="Verdana"/>
                <a:ea typeface="ＭＳ Ｐゴシック" charset="0"/>
                <a:cs typeface="+mn-cs"/>
              </a:rPr>
            </a:br>
            <a:endParaRPr lang="nl-NL" dirty="0"/>
          </a:p>
          <a:p>
            <a:r>
              <a:rPr lang="nl-NL" b="1" dirty="0"/>
              <a:t>Woordenschatonderwijs</a:t>
            </a: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Verdana"/>
                <a:ea typeface="ＭＳ Ｐゴシック" charset="0"/>
                <a:cs typeface="+mn-cs"/>
              </a:rPr>
              <a:t>Kleuterplein</a:t>
            </a:r>
            <a:r>
              <a:rPr lang="nl-NL" sz="1200" kern="1200" baseline="0" dirty="0">
                <a:solidFill>
                  <a:schemeClr val="tx1"/>
                </a:solidFill>
                <a:effectLst/>
                <a:latin typeface="Verdana"/>
                <a:ea typeface="ＭＳ Ｐゴシック" charset="0"/>
                <a:cs typeface="+mn-cs"/>
              </a:rPr>
              <a:t> zorgt voor een rijke taalomgeving. Onderdeel daarvan zijn activiteiten die gericht zijn op woordenschatontwikkeling.</a:t>
            </a: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Verdana"/>
                <a:ea typeface="ＭＳ Ｐゴシック" charset="0"/>
                <a:cs typeface="+mn-cs"/>
              </a:rPr>
              <a:t>Op het </a:t>
            </a:r>
            <a:r>
              <a:rPr lang="nl-NL" sz="1200" kern="1200" baseline="0" dirty="0" err="1">
                <a:solidFill>
                  <a:schemeClr val="tx1"/>
                </a:solidFill>
                <a:effectLst/>
                <a:latin typeface="Verdana"/>
                <a:ea typeface="ＭＳ Ｐゴシック" charset="0"/>
                <a:cs typeface="+mn-cs"/>
              </a:rPr>
              <a:t>digibord</a:t>
            </a:r>
            <a:r>
              <a:rPr lang="nl-NL" sz="1200" kern="1200" baseline="0" dirty="0">
                <a:solidFill>
                  <a:schemeClr val="tx1"/>
                </a:solidFill>
                <a:effectLst/>
                <a:latin typeface="Verdana"/>
                <a:ea typeface="ＭＳ Ｐゴシック" charset="0"/>
                <a:cs typeface="+mn-cs"/>
              </a:rPr>
              <a:t> van Kleuterplein zijn de meeste </a:t>
            </a:r>
            <a:r>
              <a:rPr lang="nl-NL" sz="1200" kern="1200" baseline="0" dirty="0" err="1">
                <a:solidFill>
                  <a:schemeClr val="tx1"/>
                </a:solidFill>
                <a:effectLst/>
                <a:latin typeface="Verdana"/>
                <a:ea typeface="ＭＳ Ｐゴシック" charset="0"/>
                <a:cs typeface="+mn-cs"/>
              </a:rPr>
              <a:t>woordenschatactivteiten</a:t>
            </a:r>
            <a:r>
              <a:rPr lang="nl-NL" sz="1200" kern="1200" baseline="0" dirty="0">
                <a:solidFill>
                  <a:schemeClr val="tx1"/>
                </a:solidFill>
                <a:effectLst/>
                <a:latin typeface="Verdana"/>
                <a:ea typeface="ＭＳ Ｐゴシック" charset="0"/>
                <a:cs typeface="+mn-cs"/>
              </a:rPr>
              <a:t> te vinden zijn. (digitale versie van het prentenboek, twee zoekplaten bij elk thema, woordenschatspelletjes, een kleuterwoordenboek)</a:t>
            </a:r>
            <a:br>
              <a:rPr lang="nl-NL" sz="1200" kern="1200" baseline="0" dirty="0">
                <a:solidFill>
                  <a:schemeClr val="tx1"/>
                </a:solidFill>
                <a:effectLst/>
                <a:latin typeface="Verdana"/>
                <a:ea typeface="ＭＳ Ｐゴシック" charset="0"/>
                <a:cs typeface="+mn-cs"/>
              </a:rPr>
            </a:br>
            <a:endParaRPr lang="nl-NL" sz="1200" kern="1200" baseline="0" dirty="0">
              <a:solidFill>
                <a:schemeClr val="tx1"/>
              </a:solidFill>
              <a:effectLst/>
              <a:latin typeface="Verdana"/>
              <a:ea typeface="ＭＳ Ｐゴシック" charset="0"/>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Verdana"/>
                <a:ea typeface="ＭＳ Ｐゴシック" charset="0"/>
                <a:cs typeface="+mn-cs"/>
              </a:rPr>
              <a:t>De woordenlijst is gebaseerd op de </a:t>
            </a:r>
            <a:r>
              <a:rPr lang="nl-NL" sz="1200" b="1" kern="1200" baseline="0" dirty="0">
                <a:solidFill>
                  <a:schemeClr val="tx1"/>
                </a:solidFill>
                <a:effectLst/>
                <a:latin typeface="Verdana"/>
                <a:ea typeface="ＭＳ Ｐゴシック" charset="0"/>
                <a:cs typeface="+mn-cs"/>
              </a:rPr>
              <a:t>BAK-lijst </a:t>
            </a:r>
            <a:r>
              <a:rPr lang="nl-NL" sz="1200" b="0" kern="1200" baseline="0" dirty="0">
                <a:solidFill>
                  <a:schemeClr val="tx1"/>
                </a:solidFill>
                <a:effectLst/>
                <a:latin typeface="Verdana"/>
                <a:ea typeface="ＭＳ Ｐゴシック" charset="0"/>
                <a:cs typeface="+mn-cs"/>
              </a:rPr>
              <a:t>(Basiswoordenlijst Amsterdamse Kleuters) </a:t>
            </a:r>
            <a:r>
              <a:rPr lang="nl-NL" sz="1200" kern="1200" baseline="0" dirty="0">
                <a:solidFill>
                  <a:schemeClr val="tx1"/>
                </a:solidFill>
                <a:effectLst/>
                <a:latin typeface="Verdana"/>
                <a:ea typeface="ＭＳ Ｐゴシック" charset="0"/>
                <a:cs typeface="+mn-cs"/>
              </a:rPr>
              <a:t>en uitgebreid en aangepast waar dat relevant was. </a:t>
            </a:r>
          </a:p>
          <a:p>
            <a:pPr marL="0" marR="0" lvl="1" indent="0" algn="l" defTabSz="914400" rtl="0" eaLnBrk="1" fontAlgn="auto" latinLnBrk="0" hangingPunct="1">
              <a:lnSpc>
                <a:spcPct val="100000"/>
              </a:lnSpc>
              <a:spcBef>
                <a:spcPts val="0"/>
              </a:spcBef>
              <a:spcAft>
                <a:spcPts val="0"/>
              </a:spcAft>
              <a:buClrTx/>
              <a:buSzTx/>
              <a:buFontTx/>
              <a:buNone/>
              <a:tabLst/>
              <a:defRPr/>
            </a:pPr>
            <a:r>
              <a:rPr lang="nl-NL" sz="1200" kern="1200" baseline="0" dirty="0">
                <a:solidFill>
                  <a:schemeClr val="tx1"/>
                </a:solidFill>
                <a:effectLst/>
                <a:latin typeface="Verdana"/>
                <a:ea typeface="ＭＳ Ｐゴシック" charset="0"/>
                <a:cs typeface="+mn-cs"/>
              </a:rPr>
              <a:t>Kleuterplein volgt verder de </a:t>
            </a:r>
            <a:r>
              <a:rPr lang="nl-NL" sz="1200" b="1" kern="1200" baseline="0" dirty="0">
                <a:solidFill>
                  <a:schemeClr val="tx1"/>
                </a:solidFill>
                <a:effectLst/>
                <a:latin typeface="Verdana"/>
                <a:ea typeface="ＭＳ Ｐゴシック" charset="0"/>
                <a:cs typeface="+mn-cs"/>
              </a:rPr>
              <a:t>viertakt</a:t>
            </a:r>
            <a:r>
              <a:rPr lang="nl-NL" sz="1200" kern="1200" baseline="0" dirty="0">
                <a:solidFill>
                  <a:schemeClr val="tx1"/>
                </a:solidFill>
                <a:effectLst/>
                <a:latin typeface="Verdana"/>
                <a:ea typeface="ＭＳ Ｐゴシック" charset="0"/>
                <a:cs typeface="+mn-cs"/>
              </a:rPr>
              <a:t> van </a:t>
            </a:r>
            <a:r>
              <a:rPr lang="nl-NL" sz="1200" kern="1200" baseline="0" dirty="0" err="1">
                <a:solidFill>
                  <a:schemeClr val="tx1"/>
                </a:solidFill>
                <a:effectLst/>
                <a:latin typeface="Verdana"/>
                <a:ea typeface="ＭＳ Ｐゴシック" charset="0"/>
                <a:cs typeface="+mn-cs"/>
              </a:rPr>
              <a:t>Verhallen</a:t>
            </a:r>
            <a:r>
              <a:rPr lang="nl-NL" sz="1200" kern="1200" baseline="0" dirty="0">
                <a:solidFill>
                  <a:schemeClr val="tx1"/>
                </a:solidFill>
                <a:effectLst/>
                <a:latin typeface="Verdana"/>
                <a:ea typeface="ＭＳ Ｐゴシック" charset="0"/>
                <a:cs typeface="+mn-cs"/>
              </a:rPr>
              <a:t>: Het voorbewerken, </a:t>
            </a:r>
            <a:r>
              <a:rPr lang="nl-NL" sz="1200" kern="1200" baseline="0" dirty="0" err="1">
                <a:solidFill>
                  <a:schemeClr val="tx1"/>
                </a:solidFill>
                <a:effectLst/>
                <a:latin typeface="Verdana"/>
                <a:ea typeface="ＭＳ Ｐゴシック" charset="0"/>
                <a:cs typeface="+mn-cs"/>
              </a:rPr>
              <a:t>semantiseren</a:t>
            </a:r>
            <a:r>
              <a:rPr lang="nl-NL" sz="1200" kern="1200" baseline="0" dirty="0">
                <a:solidFill>
                  <a:schemeClr val="tx1"/>
                </a:solidFill>
                <a:effectLst/>
                <a:latin typeface="Verdana"/>
                <a:ea typeface="ＭＳ Ｐゴシック" charset="0"/>
                <a:cs typeface="+mn-cs"/>
              </a:rPr>
              <a:t>, consolideren en controleren komt bij elk thema aan bod. </a:t>
            </a:r>
          </a:p>
          <a:p>
            <a:pPr marL="0" marR="0" lvl="1" indent="0" algn="l" defTabSz="914400" rtl="0" eaLnBrk="1" fontAlgn="auto" latinLnBrk="0" hangingPunct="1">
              <a:lnSpc>
                <a:spcPct val="100000"/>
              </a:lnSpc>
              <a:spcBef>
                <a:spcPts val="0"/>
              </a:spcBef>
              <a:spcAft>
                <a:spcPts val="0"/>
              </a:spcAft>
              <a:buClrTx/>
              <a:buSzTx/>
              <a:buFontTx/>
              <a:buNone/>
              <a:tabLst/>
              <a:defRPr/>
            </a:pPr>
            <a:endParaRPr lang="nl-NL" dirty="0"/>
          </a:p>
          <a:p>
            <a:pPr lvl="0"/>
            <a:r>
              <a:rPr lang="nl-NL" sz="1200" b="1" kern="1200" dirty="0">
                <a:solidFill>
                  <a:schemeClr val="tx1"/>
                </a:solidFill>
                <a:effectLst/>
                <a:latin typeface="Verdana"/>
                <a:ea typeface="ＭＳ Ｐゴシック" charset="0"/>
                <a:cs typeface="ＭＳ Ｐゴシック" charset="0"/>
              </a:rPr>
              <a:t>Ouderbetrokkenheid</a:t>
            </a:r>
            <a:br>
              <a:rPr lang="nl-NL" sz="1200" kern="1200" dirty="0">
                <a:solidFill>
                  <a:schemeClr val="tx1"/>
                </a:solidFill>
                <a:effectLst/>
                <a:latin typeface="Verdana"/>
                <a:ea typeface="ＭＳ Ｐゴシック" charset="0"/>
                <a:cs typeface="ＭＳ Ｐゴシック" charset="0"/>
              </a:rPr>
            </a:br>
            <a:r>
              <a:rPr lang="nl-NL" sz="1200" kern="1200" dirty="0">
                <a:solidFill>
                  <a:schemeClr val="tx1"/>
                </a:solidFill>
                <a:effectLst/>
                <a:latin typeface="Verdana"/>
                <a:ea typeface="ＭＳ Ｐゴシック" charset="0"/>
                <a:cs typeface="ＭＳ Ｐゴシック" charset="0"/>
              </a:rPr>
              <a:t>Om kinderen zich zo goed mogelijk te laten ontwikkelen en het maximale uit hun talenten te halen is een goed partnerschap tussen ouders en school van belang. Kleuterplein heeft per thema een </a:t>
            </a:r>
            <a:r>
              <a:rPr lang="nl-NL" sz="1200" b="1" kern="1200" dirty="0">
                <a:solidFill>
                  <a:schemeClr val="tx1"/>
                </a:solidFill>
                <a:effectLst/>
                <a:latin typeface="Verdana"/>
                <a:ea typeface="ＭＳ Ｐゴシック" charset="0"/>
                <a:cs typeface="ＭＳ Ｐゴシック" charset="0"/>
              </a:rPr>
              <a:t>ouderbrief</a:t>
            </a:r>
            <a:r>
              <a:rPr lang="nl-NL" sz="1200" kern="1200" dirty="0">
                <a:solidFill>
                  <a:schemeClr val="tx1"/>
                </a:solidFill>
                <a:effectLst/>
                <a:latin typeface="Verdana"/>
                <a:ea typeface="ＭＳ Ｐゴシック" charset="0"/>
                <a:cs typeface="ＭＳ Ｐゴシック" charset="0"/>
              </a:rPr>
              <a:t> ontwikkeld die informatie geeft over het thema, suggesties doet voor spelletjes en activiteiten thuis en waar altijd een thuis doe-opdracht bij zit. </a:t>
            </a:r>
            <a:br>
              <a:rPr lang="nl-NL" sz="1200" kern="1200" dirty="0">
                <a:solidFill>
                  <a:schemeClr val="tx1"/>
                </a:solidFill>
                <a:effectLst/>
                <a:latin typeface="Verdana"/>
                <a:ea typeface="ＭＳ Ｐゴシック" charset="0"/>
                <a:cs typeface="ＭＳ Ｐゴシック" charset="0"/>
              </a:rPr>
            </a:br>
            <a:endParaRPr lang="nl-NL" sz="1200" kern="1200" dirty="0">
              <a:solidFill>
                <a:schemeClr val="tx1"/>
              </a:solidFill>
              <a:effectLst/>
              <a:latin typeface="Verdana"/>
              <a:ea typeface="ＭＳ Ｐゴシック" charset="0"/>
              <a:cs typeface="ＭＳ Ｐゴシック" charset="0"/>
            </a:endParaRPr>
          </a:p>
          <a:p>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14</a:t>
            </a:fld>
            <a:endParaRPr lang="nl-NL"/>
          </a:p>
        </p:txBody>
      </p:sp>
    </p:spTree>
    <p:extLst>
      <p:ext uri="{BB962C8B-B14F-4D97-AF65-F5344CB8AC3E}">
        <p14:creationId xmlns:p14="http://schemas.microsoft.com/office/powerpoint/2010/main" val="2512064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Verdana"/>
                <a:ea typeface="ＭＳ Ｐゴシック" charset="0"/>
                <a:cs typeface="ＭＳ Ｐゴシック" charset="0"/>
              </a:rPr>
              <a:t>Daarnaast biedt Kleuterplein: </a:t>
            </a:r>
          </a:p>
          <a:p>
            <a:endParaRPr lang="nl-NL" sz="1200" kern="1200" dirty="0">
              <a:solidFill>
                <a:schemeClr val="tx1"/>
              </a:solidFill>
              <a:effectLst/>
              <a:latin typeface="Verdana"/>
              <a:ea typeface="ＭＳ Ｐゴシック" charset="0"/>
              <a:cs typeface="ＭＳ Ｐゴシック" charset="0"/>
            </a:endParaRPr>
          </a:p>
          <a:p>
            <a:r>
              <a:rPr lang="nl-NL" sz="1200" b="1" kern="1200" dirty="0">
                <a:solidFill>
                  <a:schemeClr val="tx1"/>
                </a:solidFill>
                <a:effectLst/>
                <a:latin typeface="Verdana"/>
                <a:ea typeface="ＭＳ Ｐゴシック" charset="0"/>
                <a:cs typeface="ＭＳ Ｐゴシック" charset="0"/>
              </a:rPr>
              <a:t>OUDSTE KLEUTERS</a:t>
            </a:r>
          </a:p>
          <a:p>
            <a:r>
              <a:rPr lang="nl-NL" sz="1200" kern="1200" dirty="0">
                <a:solidFill>
                  <a:schemeClr val="tx1"/>
                </a:solidFill>
                <a:effectLst/>
                <a:latin typeface="Verdana"/>
                <a:ea typeface="ＭＳ Ｐゴシック" charset="0"/>
                <a:cs typeface="ＭＳ Ｐゴシック" charset="0"/>
              </a:rPr>
              <a:t>Bij elk thema zijn werkbladen beschikbaar die speciaal bedoeld zijn voor de oudste kleuters. Deze zijn bedoeld om de overgang van groep 2 naar groep 3 zo natuurlijk mogelijk te laten verlopen. Door te werken aan deze opdrachten leren kleuters spelenderwijs enkele vaardigheden ter voorbereiding op groep 3.</a:t>
            </a:r>
          </a:p>
          <a:p>
            <a:r>
              <a:rPr lang="nl-NL" sz="1200" kern="1200" dirty="0">
                <a:solidFill>
                  <a:schemeClr val="tx1"/>
                </a:solidFill>
                <a:effectLst/>
                <a:latin typeface="Verdana"/>
                <a:ea typeface="ＭＳ Ｐゴシック" charset="0"/>
                <a:cs typeface="ＭＳ Ｐゴシック" charset="0"/>
              </a:rPr>
              <a:t>Er zijn kopieerbladen voor de volgende domeinen:</a:t>
            </a:r>
          </a:p>
          <a:p>
            <a:pPr lvl="0"/>
            <a:r>
              <a:rPr lang="nl-NL" sz="1200" kern="1200" dirty="0">
                <a:solidFill>
                  <a:schemeClr val="tx1"/>
                </a:solidFill>
                <a:effectLst/>
                <a:latin typeface="Verdana"/>
                <a:ea typeface="ＭＳ Ｐゴシック" charset="0"/>
                <a:cs typeface="ＭＳ Ｐゴシック" charset="0"/>
              </a:rPr>
              <a:t>- Voorbereidend schrijven</a:t>
            </a:r>
            <a:endParaRPr lang="nl-NL" dirty="0">
              <a:effectLst/>
            </a:endParaRPr>
          </a:p>
          <a:p>
            <a:pPr lvl="0"/>
            <a:r>
              <a:rPr lang="nl-NL" sz="1200" kern="1200" dirty="0">
                <a:solidFill>
                  <a:schemeClr val="tx1"/>
                </a:solidFill>
                <a:effectLst/>
                <a:latin typeface="Verdana"/>
                <a:ea typeface="ＭＳ Ｐゴシック" charset="0"/>
                <a:cs typeface="ＭＳ Ｐゴシック" charset="0"/>
              </a:rPr>
              <a:t>- Rekenen</a:t>
            </a:r>
            <a:endParaRPr lang="nl-NL" dirty="0">
              <a:effectLst/>
            </a:endParaRPr>
          </a:p>
          <a:p>
            <a:pPr lvl="0"/>
            <a:r>
              <a:rPr lang="nl-NL" sz="1200" kern="1200" dirty="0">
                <a:solidFill>
                  <a:schemeClr val="tx1"/>
                </a:solidFill>
                <a:effectLst/>
                <a:latin typeface="Verdana"/>
                <a:ea typeface="ＭＳ Ｐゴシック" charset="0"/>
                <a:cs typeface="ＭＳ Ｐゴシック" charset="0"/>
              </a:rPr>
              <a:t>- Taal-lezen</a:t>
            </a:r>
            <a:endParaRPr lang="nl-NL" dirty="0">
              <a:effectLst/>
            </a:endParaRPr>
          </a:p>
          <a:p>
            <a:r>
              <a:rPr lang="nl-NL" sz="1200" kern="1200" dirty="0">
                <a:solidFill>
                  <a:schemeClr val="tx1"/>
                </a:solidFill>
                <a:effectLst/>
                <a:latin typeface="Verdana"/>
                <a:ea typeface="ＭＳ Ｐゴシック" charset="0"/>
                <a:cs typeface="ＭＳ Ｐゴシック" charset="0"/>
              </a:rPr>
              <a:t> </a:t>
            </a:r>
          </a:p>
          <a:p>
            <a:r>
              <a:rPr lang="nl-NL" sz="1200" b="1" kern="1200" dirty="0">
                <a:solidFill>
                  <a:schemeClr val="tx1"/>
                </a:solidFill>
                <a:effectLst/>
                <a:latin typeface="Verdana"/>
                <a:ea typeface="ＭＳ Ｐゴシック" charset="0"/>
                <a:cs typeface="ＭＳ Ｐゴシック" charset="0"/>
              </a:rPr>
              <a:t>SLIMME KLEUTERS</a:t>
            </a:r>
          </a:p>
          <a:p>
            <a:r>
              <a:rPr lang="nl-NL" sz="1200" i="1" kern="1200" dirty="0">
                <a:solidFill>
                  <a:schemeClr val="tx1"/>
                </a:solidFill>
                <a:effectLst/>
                <a:latin typeface="Verdana"/>
                <a:ea typeface="ＭＳ Ｐゴシック" charset="0"/>
                <a:cs typeface="ＭＳ Ｐゴシック" charset="0"/>
              </a:rPr>
              <a:t>Kleuterplein</a:t>
            </a:r>
            <a:r>
              <a:rPr lang="nl-NL" sz="1200" kern="1200" dirty="0">
                <a:solidFill>
                  <a:schemeClr val="tx1"/>
                </a:solidFill>
                <a:effectLst/>
                <a:latin typeface="Verdana"/>
                <a:ea typeface="ＭＳ Ｐゴシック" charset="0"/>
                <a:cs typeface="ＭＳ Ｐゴシック" charset="0"/>
              </a:rPr>
              <a:t> biedt een passend aanbod voor slimme kleuters. Het betreft hier die kinderen die ten aanzien van hun cognitieve ontwikkeling voorlopen op hun leeftijdsgenoten. </a:t>
            </a:r>
            <a:br>
              <a:rPr lang="nl-NL" sz="1200" kern="1200" dirty="0">
                <a:solidFill>
                  <a:schemeClr val="tx1"/>
                </a:solidFill>
                <a:effectLst/>
                <a:latin typeface="Verdana"/>
                <a:ea typeface="ＭＳ Ｐゴシック" charset="0"/>
                <a:cs typeface="ＭＳ Ｐゴシック" charset="0"/>
              </a:rPr>
            </a:br>
            <a:r>
              <a:rPr lang="nl-NL" sz="1200" kern="1200" dirty="0">
                <a:solidFill>
                  <a:schemeClr val="tx1"/>
                </a:solidFill>
                <a:effectLst/>
                <a:latin typeface="Verdana"/>
                <a:ea typeface="ＭＳ Ｐゴシック" charset="0"/>
                <a:cs typeface="ＭＳ Ｐゴシック" charset="0"/>
              </a:rPr>
              <a:t>Het zijn opdrachten die gebaseerd zijn op de hogere denkniveaus</a:t>
            </a:r>
            <a:r>
              <a:rPr lang="nl-NL" sz="1200" kern="1200" baseline="0" dirty="0">
                <a:solidFill>
                  <a:schemeClr val="tx1"/>
                </a:solidFill>
                <a:effectLst/>
                <a:latin typeface="Verdana"/>
                <a:ea typeface="ＭＳ Ｐゴシック" charset="0"/>
                <a:cs typeface="ＭＳ Ｐゴシック" charset="0"/>
              </a:rPr>
              <a:t>. </a:t>
            </a:r>
            <a:br>
              <a:rPr lang="nl-NL" sz="1200" kern="1200" dirty="0">
                <a:solidFill>
                  <a:schemeClr val="tx1"/>
                </a:solidFill>
                <a:effectLst/>
                <a:latin typeface="Verdana"/>
                <a:ea typeface="ＭＳ Ｐゴシック" charset="0"/>
                <a:cs typeface="ＭＳ Ｐゴシック" charset="0"/>
              </a:rPr>
            </a:br>
            <a:endParaRPr lang="nl-NL" sz="1200" b="1" kern="1200" dirty="0">
              <a:solidFill>
                <a:schemeClr val="tx1"/>
              </a:solidFill>
              <a:effectLst/>
              <a:latin typeface="Verdana"/>
              <a:ea typeface="ＭＳ Ｐゴシック" charset="0"/>
              <a:cs typeface="ＭＳ Ｐゴシック" charset="0"/>
            </a:endParaRPr>
          </a:p>
          <a:p>
            <a:r>
              <a:rPr lang="nl-NL" sz="1200" b="1" kern="1200" dirty="0">
                <a:solidFill>
                  <a:schemeClr val="tx1"/>
                </a:solidFill>
                <a:effectLst/>
                <a:latin typeface="Verdana"/>
                <a:ea typeface="ＭＳ Ｐゴシック" charset="0"/>
                <a:cs typeface="ＭＳ Ｐゴシック" charset="0"/>
              </a:rPr>
              <a:t>VVE </a:t>
            </a:r>
          </a:p>
          <a:p>
            <a:r>
              <a:rPr lang="nl-NL" sz="1200" kern="1200" dirty="0">
                <a:solidFill>
                  <a:schemeClr val="tx1"/>
                </a:solidFill>
                <a:effectLst/>
                <a:latin typeface="Verdana"/>
                <a:ea typeface="ＭＳ Ｐゴシック" charset="0"/>
                <a:cs typeface="ＭＳ Ｐゴシック" charset="0"/>
              </a:rPr>
              <a:t>Met behulp van </a:t>
            </a:r>
            <a:r>
              <a:rPr lang="nl-NL" sz="1200" i="0" kern="1200" dirty="0">
                <a:solidFill>
                  <a:schemeClr val="tx1"/>
                </a:solidFill>
                <a:effectLst/>
                <a:latin typeface="Verdana"/>
                <a:ea typeface="ＭＳ Ｐゴシック" charset="0"/>
                <a:cs typeface="ＭＳ Ｐゴシック" charset="0"/>
              </a:rPr>
              <a:t>Kleuterplein</a:t>
            </a:r>
            <a:r>
              <a:rPr lang="nl-NL" sz="1200" kern="1200" dirty="0">
                <a:solidFill>
                  <a:schemeClr val="tx1"/>
                </a:solidFill>
                <a:effectLst/>
                <a:latin typeface="Verdana"/>
                <a:ea typeface="ＭＳ Ｐゴシック" charset="0"/>
                <a:cs typeface="ＭＳ Ｐゴシック" charset="0"/>
              </a:rPr>
              <a:t> kan ook het VVE-onderwijs vorm gegeven worden.</a:t>
            </a:r>
            <a:r>
              <a:rPr lang="nl-NL" sz="1200" kern="1200" baseline="0" dirty="0">
                <a:solidFill>
                  <a:schemeClr val="tx1"/>
                </a:solidFill>
                <a:effectLst/>
                <a:latin typeface="Verdana"/>
                <a:ea typeface="ＭＳ Ｐゴシック" charset="0"/>
                <a:cs typeface="ＭＳ Ｐゴシック" charset="0"/>
              </a:rPr>
              <a:t> Kleuterplein biedt een aparte handleiding waarin dat helemaal wordt uitgewerkt. </a:t>
            </a:r>
            <a:br>
              <a:rPr lang="nl-NL" sz="1200" b="0" kern="1200" baseline="0" dirty="0">
                <a:solidFill>
                  <a:schemeClr val="tx1"/>
                </a:solidFill>
                <a:effectLst/>
                <a:latin typeface="Verdana"/>
                <a:ea typeface="ＭＳ Ｐゴシック" charset="0"/>
                <a:cs typeface="ＭＳ Ｐゴシック" charset="0"/>
              </a:rPr>
            </a:br>
            <a:br>
              <a:rPr lang="nl-NL" sz="1200" kern="1200" dirty="0">
                <a:solidFill>
                  <a:schemeClr val="tx1"/>
                </a:solidFill>
                <a:effectLst/>
                <a:latin typeface="Verdana"/>
                <a:ea typeface="ＭＳ Ｐゴシック" charset="0"/>
                <a:cs typeface="ＭＳ Ｐゴシック" charset="0"/>
              </a:rPr>
            </a:br>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15</a:t>
            </a:fld>
            <a:endParaRPr lang="nl-NL"/>
          </a:p>
        </p:txBody>
      </p:sp>
    </p:spTree>
    <p:extLst>
      <p:ext uri="{BB962C8B-B14F-4D97-AF65-F5344CB8AC3E}">
        <p14:creationId xmlns:p14="http://schemas.microsoft.com/office/powerpoint/2010/main" val="31611583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volgende dia’s laten de materialen zien. U kunt er natuurlijk voor kiezen om dat niet via deze </a:t>
            </a:r>
            <a:r>
              <a:rPr lang="nl-NL" dirty="0" err="1"/>
              <a:t>powerpoint</a:t>
            </a:r>
            <a:r>
              <a:rPr lang="nl-NL" dirty="0"/>
              <a:t> te doen, maar de materialen zelf te laten bekijken. Een en ander zal afhankelijk zijn van de locatie waar u de presentatie geeft en uw eigen voorkeur.</a:t>
            </a: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16</a:t>
            </a:fld>
            <a:endParaRPr lang="nl-NL"/>
          </a:p>
        </p:txBody>
      </p:sp>
    </p:spTree>
    <p:extLst>
      <p:ext uri="{BB962C8B-B14F-4D97-AF65-F5344CB8AC3E}">
        <p14:creationId xmlns:p14="http://schemas.microsoft.com/office/powerpoint/2010/main" val="293815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Verdana"/>
                <a:ea typeface="ＭＳ Ｐゴシック" charset="0"/>
                <a:cs typeface="ＭＳ Ｐゴシック" charset="0"/>
              </a:rPr>
              <a:t>Kleuterplein bestaat uit 2 pakketten: De Seizoenen en De Wereld.  Elk pakket bevat 8 uitgewerkte handleidingen boordevol  lessuggesties voor grote en kleine kringen, groepslessen, 5 minutenspelletjes en activiteiten voor hoeken en ontwikkelingsmateriaal. </a:t>
            </a:r>
          </a:p>
          <a:p>
            <a:endParaRPr lang="nl-NL" sz="1200" b="1" kern="1200" dirty="0">
              <a:solidFill>
                <a:schemeClr val="tx1"/>
              </a:solidFill>
              <a:effectLst/>
              <a:latin typeface="Verdana"/>
              <a:ea typeface="ＭＳ Ｐゴシック" charset="0"/>
              <a:cs typeface="ＭＳ Ｐゴシック" charset="0"/>
            </a:endParaRPr>
          </a:p>
          <a:p>
            <a:pPr lvl="0"/>
            <a:r>
              <a:rPr lang="nl-NL" sz="1200" b="1" kern="1200" dirty="0">
                <a:solidFill>
                  <a:schemeClr val="tx1"/>
                </a:solidFill>
                <a:effectLst/>
                <a:latin typeface="Verdana"/>
                <a:ea typeface="ＭＳ Ｐゴシック" charset="0"/>
                <a:cs typeface="ＭＳ Ｐゴシック" charset="0"/>
              </a:rPr>
              <a:t>Themapakketten</a:t>
            </a:r>
          </a:p>
          <a:p>
            <a:r>
              <a:rPr lang="nl-NL" sz="1200" kern="1200" dirty="0">
                <a:solidFill>
                  <a:schemeClr val="tx1"/>
                </a:solidFill>
                <a:effectLst/>
                <a:latin typeface="Verdana"/>
                <a:ea typeface="ＭＳ Ｐゴシック" charset="0"/>
                <a:cs typeface="ＭＳ Ｐゴシック" charset="0"/>
              </a:rPr>
              <a:t>De themapakketten van Kleuterplein  zijn aangepast aan de laatste inzichten binnen het kleuteronderwijs. Er is nadrukkelijk aandacht besteed aan thema’s die meer gericht zijn op jongens (natuur en techniek). Ook is er ingespeeld op de vraag naar een thema voor de feestelijkheden in de maand december. </a:t>
            </a:r>
            <a:r>
              <a:rPr lang="nl-NL" sz="1200" i="0" kern="1200" dirty="0">
                <a:solidFill>
                  <a:schemeClr val="tx1"/>
                </a:solidFill>
                <a:effectLst/>
                <a:latin typeface="Verdana"/>
                <a:ea typeface="ＭＳ Ｐゴシック" charset="0"/>
                <a:cs typeface="ＭＳ Ｐゴシック" charset="0"/>
              </a:rPr>
              <a:t>Elk themapakket</a:t>
            </a:r>
            <a:r>
              <a:rPr lang="nl-NL" sz="1200" i="0" kern="1200" baseline="0" dirty="0">
                <a:solidFill>
                  <a:schemeClr val="tx1"/>
                </a:solidFill>
                <a:effectLst/>
                <a:latin typeface="Verdana"/>
                <a:ea typeface="ＭＳ Ｐゴシック" charset="0"/>
                <a:cs typeface="ＭＳ Ｐゴシック" charset="0"/>
              </a:rPr>
              <a:t> bevat de bijbehorende kopieerbladen en ouderbrieven. Daarnaast is er een cd met thematische liedjes. Op elke cd staat een ingezongen en een instrumentale versie van de liedjes zodat meezingen met de muzikale begeleiding mogelijk wordt gemaakt. (De liedjes staan overigens ook op het </a:t>
            </a:r>
            <a:r>
              <a:rPr lang="nl-NL" sz="1200" i="0" kern="1200" baseline="0" dirty="0" err="1">
                <a:solidFill>
                  <a:schemeClr val="tx1"/>
                </a:solidFill>
                <a:effectLst/>
                <a:latin typeface="Verdana"/>
                <a:ea typeface="ＭＳ Ｐゴシック" charset="0"/>
                <a:cs typeface="ＭＳ Ｐゴシック" charset="0"/>
              </a:rPr>
              <a:t>digibord</a:t>
            </a:r>
            <a:r>
              <a:rPr lang="nl-NL" sz="1200" i="0" kern="1200" baseline="0" dirty="0">
                <a:solidFill>
                  <a:schemeClr val="tx1"/>
                </a:solidFill>
                <a:effectLst/>
                <a:latin typeface="Verdana"/>
                <a:ea typeface="ＭＳ Ｐゴシック" charset="0"/>
                <a:cs typeface="ＭＳ Ｐゴシック" charset="0"/>
              </a:rPr>
              <a:t>, maar een cd is wel zo gemakkelijk  voor gebruik in een speelzaal of andere ruimte buiten het lokaal)</a:t>
            </a:r>
            <a:endParaRPr lang="nl-NL" sz="1200" i="0" kern="1200" dirty="0">
              <a:solidFill>
                <a:schemeClr val="tx1"/>
              </a:solidFill>
              <a:effectLst/>
              <a:latin typeface="Verdana"/>
              <a:ea typeface="ＭＳ Ｐゴシック" charset="0"/>
              <a:cs typeface="ＭＳ Ｐゴシック" charset="0"/>
            </a:endParaRPr>
          </a:p>
          <a:p>
            <a:endParaRPr lang="nl-NL" sz="1200" b="1" i="1" kern="1200" dirty="0">
              <a:solidFill>
                <a:schemeClr val="tx1"/>
              </a:solidFill>
              <a:effectLst/>
              <a:latin typeface="Verdana"/>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17</a:t>
            </a:fld>
            <a:endParaRPr lang="nl-NL"/>
          </a:p>
        </p:txBody>
      </p:sp>
    </p:spTree>
    <p:extLst>
      <p:ext uri="{BB962C8B-B14F-4D97-AF65-F5344CB8AC3E}">
        <p14:creationId xmlns:p14="http://schemas.microsoft.com/office/powerpoint/2010/main" val="1618123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Verdana"/>
                <a:ea typeface="ＭＳ Ｐゴシック" charset="0"/>
                <a:cs typeface="ＭＳ Ｐゴシック" charset="0"/>
              </a:rPr>
              <a:t>Prentenboeken</a:t>
            </a:r>
            <a:br>
              <a:rPr lang="nl-NL" sz="1200" kern="1200" dirty="0">
                <a:solidFill>
                  <a:schemeClr val="tx1"/>
                </a:solidFill>
                <a:effectLst/>
                <a:latin typeface="Verdana"/>
                <a:ea typeface="ＭＳ Ｐゴシック" charset="0"/>
                <a:cs typeface="ＭＳ Ｐゴシック" charset="0"/>
              </a:rPr>
            </a:br>
            <a:r>
              <a:rPr lang="nl-NL" sz="1200" kern="1200" dirty="0">
                <a:solidFill>
                  <a:schemeClr val="tx1"/>
                </a:solidFill>
                <a:effectLst/>
                <a:latin typeface="Verdana"/>
                <a:ea typeface="ＭＳ Ｐゴシック" charset="0"/>
                <a:cs typeface="ＭＳ Ｐゴシック" charset="0"/>
              </a:rPr>
              <a:t>Bij elk thema van Kleuterplein is een fraai prentenboek gemaakt. Elk prentenboek bevat een spannend of verrassend verhaal dat gericht is op de doelgroep en dat de betrokkenheid van de kleuter garandeert. De prentenboeken zijn geschreven door bekende kinderboekenschrijvers ( </a:t>
            </a:r>
            <a:r>
              <a:rPr lang="nl-NL" sz="1200" kern="1200" dirty="0" err="1">
                <a:solidFill>
                  <a:schemeClr val="tx1"/>
                </a:solidFill>
                <a:effectLst/>
                <a:latin typeface="Verdana"/>
                <a:ea typeface="ＭＳ Ｐゴシック" charset="0"/>
                <a:cs typeface="ＭＳ Ｐゴシック" charset="0"/>
              </a:rPr>
              <a:t>Tjibbe</a:t>
            </a:r>
            <a:r>
              <a:rPr lang="nl-NL" sz="1200" kern="1200" dirty="0">
                <a:solidFill>
                  <a:schemeClr val="tx1"/>
                </a:solidFill>
                <a:effectLst/>
                <a:latin typeface="Verdana"/>
                <a:ea typeface="ＭＳ Ｐゴシック" charset="0"/>
                <a:cs typeface="ＭＳ Ｐゴシック" charset="0"/>
              </a:rPr>
              <a:t> Veldkamp, </a:t>
            </a:r>
            <a:r>
              <a:rPr lang="nl-NL" sz="1200" kern="1200" dirty="0" err="1">
                <a:solidFill>
                  <a:schemeClr val="tx1"/>
                </a:solidFill>
                <a:effectLst/>
                <a:latin typeface="Verdana"/>
                <a:ea typeface="ＭＳ Ｐゴシック" charset="0"/>
                <a:cs typeface="ＭＳ Ｐゴシック" charset="0"/>
              </a:rPr>
              <a:t>Nannie</a:t>
            </a:r>
            <a:r>
              <a:rPr lang="nl-NL" sz="1200" kern="1200" dirty="0">
                <a:solidFill>
                  <a:schemeClr val="tx1"/>
                </a:solidFill>
                <a:effectLst/>
                <a:latin typeface="Verdana"/>
                <a:ea typeface="ＭＳ Ｐゴシック" charset="0"/>
                <a:cs typeface="ＭＳ Ｐゴシック" charset="0"/>
              </a:rPr>
              <a:t> Kuiper, Bette Westera, Eric van Os &amp; Elle van Lieshout, Annie </a:t>
            </a:r>
            <a:r>
              <a:rPr lang="nl-NL" sz="1200" kern="1200" dirty="0" err="1">
                <a:solidFill>
                  <a:schemeClr val="tx1"/>
                </a:solidFill>
                <a:effectLst/>
                <a:latin typeface="Verdana"/>
                <a:ea typeface="ＭＳ Ｐゴシック" charset="0"/>
                <a:cs typeface="ＭＳ Ｐゴシック" charset="0"/>
              </a:rPr>
              <a:t>Makkink</a:t>
            </a:r>
            <a:r>
              <a:rPr lang="nl-NL" sz="1200" kern="1200" dirty="0">
                <a:solidFill>
                  <a:schemeClr val="tx1"/>
                </a:solidFill>
                <a:effectLst/>
                <a:latin typeface="Verdana"/>
                <a:ea typeface="ＭＳ Ｐゴシック" charset="0"/>
                <a:cs typeface="ＭＳ Ｐゴシック" charset="0"/>
              </a:rPr>
              <a:t>, Annemarie Bon</a:t>
            </a:r>
            <a:r>
              <a:rPr lang="nl-NL" sz="1200" kern="1200" baseline="0" dirty="0">
                <a:solidFill>
                  <a:schemeClr val="tx1"/>
                </a:solidFill>
                <a:effectLst/>
                <a:latin typeface="Verdana"/>
                <a:ea typeface="ＭＳ Ｐゴシック" charset="0"/>
                <a:cs typeface="ＭＳ Ｐゴシック" charset="0"/>
              </a:rPr>
              <a:t> en </a:t>
            </a:r>
            <a:r>
              <a:rPr lang="nl-NL" sz="1200" kern="1200" baseline="0" dirty="0" err="1">
                <a:solidFill>
                  <a:schemeClr val="tx1"/>
                </a:solidFill>
                <a:effectLst/>
                <a:latin typeface="Verdana"/>
                <a:ea typeface="ＭＳ Ｐゴシック" charset="0"/>
                <a:cs typeface="ＭＳ Ｐゴシック" charset="0"/>
              </a:rPr>
              <a:t>Maranke</a:t>
            </a:r>
            <a:r>
              <a:rPr lang="nl-NL" sz="1200" kern="1200" baseline="0" dirty="0">
                <a:solidFill>
                  <a:schemeClr val="tx1"/>
                </a:solidFill>
                <a:effectLst/>
                <a:latin typeface="Verdana"/>
                <a:ea typeface="ＭＳ Ｐゴシック" charset="0"/>
                <a:cs typeface="ＭＳ Ｐゴシック" charset="0"/>
              </a:rPr>
              <a:t> </a:t>
            </a:r>
            <a:r>
              <a:rPr lang="nl-NL" sz="1200" kern="1200" baseline="0" dirty="0" err="1">
                <a:solidFill>
                  <a:schemeClr val="tx1"/>
                </a:solidFill>
                <a:effectLst/>
                <a:latin typeface="Verdana"/>
                <a:ea typeface="ＭＳ Ｐゴシック" charset="0"/>
                <a:cs typeface="ＭＳ Ｐゴシック" charset="0"/>
              </a:rPr>
              <a:t>Rinck</a:t>
            </a:r>
            <a:r>
              <a:rPr lang="nl-NL" sz="1200" kern="1200" baseline="0" dirty="0">
                <a:solidFill>
                  <a:schemeClr val="tx1"/>
                </a:solidFill>
                <a:effectLst/>
                <a:latin typeface="Verdana"/>
                <a:ea typeface="ＭＳ Ｐゴシック" charset="0"/>
                <a:cs typeface="ＭＳ Ｐゴシック" charset="0"/>
              </a:rPr>
              <a:t>)</a:t>
            </a:r>
            <a:r>
              <a:rPr lang="nl-NL" sz="1200" kern="1200" dirty="0">
                <a:solidFill>
                  <a:schemeClr val="tx1"/>
                </a:solidFill>
                <a:effectLst/>
                <a:latin typeface="Verdana"/>
                <a:ea typeface="ＭＳ Ｐゴシック" charset="0"/>
                <a:cs typeface="ＭＳ Ｐゴシック" charset="0"/>
              </a:rPr>
              <a:t>en geïllustreerd</a:t>
            </a:r>
            <a:r>
              <a:rPr lang="nl-NL" sz="1200" kern="1200" baseline="0" dirty="0">
                <a:solidFill>
                  <a:schemeClr val="tx1"/>
                </a:solidFill>
                <a:effectLst/>
                <a:latin typeface="Verdana"/>
                <a:ea typeface="ＭＳ Ｐゴシック" charset="0"/>
                <a:cs typeface="ＭＳ Ｐゴシック" charset="0"/>
              </a:rPr>
              <a:t> door verschillende gerenommeerde illustratoren (Wouter Tulp, Ingrid &amp; </a:t>
            </a:r>
            <a:r>
              <a:rPr lang="nl-NL" sz="1200" kern="1200" baseline="0" dirty="0" err="1">
                <a:solidFill>
                  <a:schemeClr val="tx1"/>
                </a:solidFill>
                <a:effectLst/>
                <a:latin typeface="Verdana"/>
                <a:ea typeface="ＭＳ Ｐゴシック" charset="0"/>
                <a:cs typeface="ＭＳ Ｐゴシック" charset="0"/>
              </a:rPr>
              <a:t>Dieter</a:t>
            </a:r>
            <a:r>
              <a:rPr lang="nl-NL" sz="1200" kern="1200" baseline="0" dirty="0">
                <a:solidFill>
                  <a:schemeClr val="tx1"/>
                </a:solidFill>
                <a:effectLst/>
                <a:latin typeface="Verdana"/>
                <a:ea typeface="ＭＳ Ｐゴシック" charset="0"/>
                <a:cs typeface="ＭＳ Ｐゴシック" charset="0"/>
              </a:rPr>
              <a:t> Schubert, Dagmar Stam, Sylvia </a:t>
            </a:r>
            <a:r>
              <a:rPr lang="nl-NL" sz="1200" kern="1200" baseline="0" dirty="0" err="1">
                <a:solidFill>
                  <a:schemeClr val="tx1"/>
                </a:solidFill>
                <a:effectLst/>
                <a:latin typeface="Verdana"/>
                <a:ea typeface="ＭＳ Ｐゴシック" charset="0"/>
                <a:cs typeface="ＭＳ Ｐゴシック" charset="0"/>
              </a:rPr>
              <a:t>Weve</a:t>
            </a:r>
            <a:r>
              <a:rPr lang="nl-NL" sz="1200" kern="1200" baseline="0" dirty="0">
                <a:solidFill>
                  <a:schemeClr val="tx1"/>
                </a:solidFill>
                <a:effectLst/>
                <a:latin typeface="Verdana"/>
                <a:ea typeface="ＭＳ Ｐゴシック" charset="0"/>
                <a:cs typeface="ＭＳ Ｐゴシック" charset="0"/>
              </a:rPr>
              <a:t>, Alice Hoogstad, Martijn van der Linden, Loes </a:t>
            </a:r>
            <a:r>
              <a:rPr lang="nl-NL" sz="1200" kern="1200" baseline="0" dirty="0" err="1">
                <a:solidFill>
                  <a:schemeClr val="tx1"/>
                </a:solidFill>
                <a:effectLst/>
                <a:latin typeface="Verdana"/>
                <a:ea typeface="ＭＳ Ｐゴシック" charset="0"/>
                <a:cs typeface="ＭＳ Ｐゴシック" charset="0"/>
              </a:rPr>
              <a:t>Riphagen</a:t>
            </a:r>
            <a:r>
              <a:rPr lang="nl-NL" sz="1200" kern="1200" baseline="0" dirty="0">
                <a:solidFill>
                  <a:schemeClr val="tx1"/>
                </a:solidFill>
                <a:effectLst/>
                <a:latin typeface="Verdana"/>
                <a:ea typeface="ＭＳ Ｐゴシック" charset="0"/>
                <a:cs typeface="ＭＳ Ｐゴシック" charset="0"/>
              </a:rPr>
              <a:t> en Paula Gerritsen).</a:t>
            </a:r>
            <a:endParaRPr lang="nl-NL" sz="1200" kern="1200" dirty="0">
              <a:solidFill>
                <a:schemeClr val="tx1"/>
              </a:solidFill>
              <a:effectLst/>
              <a:latin typeface="Verdana"/>
              <a:ea typeface="ＭＳ Ｐゴシック" charset="0"/>
              <a:cs typeface="ＭＳ Ｐゴシック" charset="0"/>
            </a:endParaRPr>
          </a:p>
          <a:p>
            <a:endParaRPr lang="nl-NL" sz="1200" kern="1200" dirty="0">
              <a:solidFill>
                <a:schemeClr val="tx1"/>
              </a:solidFill>
              <a:effectLst/>
              <a:latin typeface="Verdana"/>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18</a:t>
            </a:fld>
            <a:endParaRPr lang="nl-NL"/>
          </a:p>
        </p:txBody>
      </p:sp>
    </p:spTree>
    <p:extLst>
      <p:ext uri="{BB962C8B-B14F-4D97-AF65-F5344CB8AC3E}">
        <p14:creationId xmlns:p14="http://schemas.microsoft.com/office/powerpoint/2010/main" val="1999421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nl-NL" sz="1200" b="0" kern="1200" dirty="0">
                <a:solidFill>
                  <a:schemeClr val="tx1"/>
                </a:solidFill>
                <a:effectLst/>
                <a:latin typeface="Verdana"/>
                <a:ea typeface="ＭＳ Ｐゴシック" charset="0"/>
                <a:cs typeface="ＭＳ Ｐゴシック" charset="0"/>
              </a:rPr>
              <a:t>Als u het pakket Allerlei niet hebt aangeschaft kunt u de volgende twee dia’s verwijderen.</a:t>
            </a:r>
          </a:p>
          <a:p>
            <a:pPr marL="0" marR="0" indent="0" algn="l" defTabSz="914400" rtl="0" eaLnBrk="0" fontAlgn="base" latinLnBrk="0" hangingPunct="0">
              <a:lnSpc>
                <a:spcPct val="100000"/>
              </a:lnSpc>
              <a:spcBef>
                <a:spcPct val="30000"/>
              </a:spcBef>
              <a:spcAft>
                <a:spcPct val="0"/>
              </a:spcAft>
              <a:buClrTx/>
              <a:buSzTx/>
              <a:buFontTx/>
              <a:buNone/>
              <a:tabLst/>
              <a:defRPr/>
            </a:pPr>
            <a:endParaRPr lang="nl-NL" sz="1200" b="0" kern="1200" dirty="0">
              <a:solidFill>
                <a:schemeClr val="tx1"/>
              </a:solidFill>
              <a:effectLst/>
              <a:latin typeface="Verdana"/>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nl-NL" sz="1200" b="1" kern="1200" dirty="0">
                <a:solidFill>
                  <a:schemeClr val="tx1"/>
                </a:solidFill>
                <a:effectLst/>
                <a:latin typeface="Verdana"/>
                <a:ea typeface="ＭＳ Ｐゴシック" charset="0"/>
                <a:cs typeface="ＭＳ Ｐゴシック" charset="0"/>
              </a:rPr>
              <a:t>Pakket Allerlei</a:t>
            </a: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nl-NL" sz="1200" b="0" kern="1200" dirty="0">
                <a:solidFill>
                  <a:schemeClr val="tx1"/>
                </a:solidFill>
                <a:effectLst/>
                <a:latin typeface="Verdana"/>
                <a:ea typeface="ＭＳ Ｐゴシック" charset="0"/>
                <a:cs typeface="ＭＳ Ｐゴシック" charset="0"/>
              </a:rPr>
              <a:t>Het</a:t>
            </a:r>
            <a:r>
              <a:rPr lang="nl-NL" sz="1200" b="0" kern="1200" baseline="0" dirty="0">
                <a:solidFill>
                  <a:schemeClr val="tx1"/>
                </a:solidFill>
                <a:effectLst/>
                <a:latin typeface="Verdana"/>
                <a:ea typeface="ＭＳ Ｐゴシック" charset="0"/>
                <a:cs typeface="ＭＳ Ｐゴシック" charset="0"/>
              </a:rPr>
              <a:t> pakket Allerlei bevat een katern met k</a:t>
            </a:r>
            <a:r>
              <a:rPr lang="nl-NL" sz="1200" b="0" kern="1200" dirty="0">
                <a:solidFill>
                  <a:schemeClr val="tx1"/>
                </a:solidFill>
                <a:effectLst/>
                <a:latin typeface="Verdana"/>
                <a:ea typeface="ＭＳ Ｐゴシック" charset="0"/>
                <a:cs typeface="ＭＳ Ｐゴシック" charset="0"/>
              </a:rPr>
              <a:t>opieerbladen</a:t>
            </a:r>
            <a:r>
              <a:rPr lang="nl-NL" sz="1200" b="0" kern="1200" baseline="0" dirty="0">
                <a:solidFill>
                  <a:schemeClr val="tx1"/>
                </a:solidFill>
                <a:effectLst/>
                <a:latin typeface="Verdana"/>
                <a:ea typeface="ＭＳ Ｐゴシック" charset="0"/>
                <a:cs typeface="ＭＳ Ｐゴシック" charset="0"/>
              </a:rPr>
              <a:t> </a:t>
            </a:r>
            <a:r>
              <a:rPr lang="nl-NL" sz="1200" kern="1200" dirty="0">
                <a:solidFill>
                  <a:schemeClr val="tx1"/>
                </a:solidFill>
                <a:effectLst/>
                <a:latin typeface="Verdana"/>
                <a:ea typeface="ＭＳ Ｐゴシック" charset="0"/>
                <a:cs typeface="ＭＳ Ｐゴシック" charset="0"/>
              </a:rPr>
              <a:t>ten aanzien van klassenorganisatie en jaarlijks terugkerende routines in de kleuterklas. Onderverdeeld in kopieerbladen voor</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dirty="0">
                <a:solidFill>
                  <a:schemeClr val="tx1"/>
                </a:solidFill>
                <a:effectLst/>
                <a:latin typeface="Verdana"/>
                <a:ea typeface="ＭＳ Ｐゴシック" charset="0"/>
                <a:cs typeface="ＭＳ Ｐゴシック" charset="0"/>
              </a:rPr>
              <a:t>Ouders</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dirty="0">
                <a:solidFill>
                  <a:schemeClr val="tx1"/>
                </a:solidFill>
                <a:effectLst/>
                <a:latin typeface="Verdana"/>
                <a:ea typeface="ＭＳ Ｐゴシック" charset="0"/>
                <a:cs typeface="ＭＳ Ｐゴシック" charset="0"/>
              </a:rPr>
              <a:t>Organisatie</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dirty="0">
                <a:solidFill>
                  <a:schemeClr val="tx1"/>
                </a:solidFill>
                <a:effectLst/>
                <a:latin typeface="Verdana"/>
                <a:ea typeface="ＭＳ Ｐゴシック" charset="0"/>
                <a:cs typeface="ＭＳ Ｐゴシック" charset="0"/>
              </a:rPr>
              <a:t>Taal-lezen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dirty="0">
                <a:solidFill>
                  <a:schemeClr val="tx1"/>
                </a:solidFill>
                <a:effectLst/>
                <a:latin typeface="Verdana"/>
                <a:ea typeface="ＭＳ Ｐゴシック" charset="0"/>
                <a:cs typeface="ＭＳ Ｐゴシック" charset="0"/>
              </a:rPr>
              <a:t>Rekenen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dirty="0">
                <a:solidFill>
                  <a:schemeClr val="tx1"/>
                </a:solidFill>
                <a:effectLst/>
                <a:latin typeface="Verdana"/>
                <a:ea typeface="ＭＳ Ｐゴシック" charset="0"/>
                <a:cs typeface="ＭＳ Ｐゴシック" charset="0"/>
              </a:rPr>
              <a:t>Feest </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dirty="0">
                <a:solidFill>
                  <a:schemeClr val="tx1"/>
                </a:solidFill>
                <a:effectLst/>
                <a:latin typeface="Verdana"/>
                <a:ea typeface="ＭＳ Ｐゴシック" charset="0"/>
                <a:cs typeface="ＭＳ Ｐゴシック" charset="0"/>
              </a:rPr>
              <a:t>Thema’s</a:t>
            </a:r>
          </a:p>
          <a:p>
            <a:pPr marL="171450" marR="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nl-NL" sz="1200" kern="1200" dirty="0">
              <a:solidFill>
                <a:schemeClr val="tx1"/>
              </a:solidFill>
              <a:effectLst/>
              <a:latin typeface="Verdana"/>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 typeface="+mj-lt"/>
              <a:buNone/>
              <a:tabLst/>
              <a:defRPr/>
            </a:pPr>
            <a:r>
              <a:rPr lang="nl-NL" sz="1200" b="0" kern="1200" dirty="0">
                <a:solidFill>
                  <a:schemeClr val="tx1"/>
                </a:solidFill>
                <a:effectLst/>
                <a:latin typeface="Verdana"/>
                <a:ea typeface="ＭＳ Ｐゴシック" charset="0"/>
                <a:cs typeface="ＭＳ Ｐゴシック" charset="0"/>
              </a:rPr>
              <a:t>Daarnaast bevat het</a:t>
            </a:r>
            <a:r>
              <a:rPr lang="nl-NL" sz="1200" b="0" kern="1200" baseline="0" dirty="0">
                <a:solidFill>
                  <a:schemeClr val="tx1"/>
                </a:solidFill>
                <a:effectLst/>
                <a:latin typeface="Verdana"/>
                <a:ea typeface="ＭＳ Ｐゴシック" charset="0"/>
                <a:cs typeface="ＭＳ Ｐゴシック" charset="0"/>
              </a:rPr>
              <a:t> pakket Allerlei een katern met m</a:t>
            </a:r>
            <a:r>
              <a:rPr lang="nl-NL" sz="1200" kern="1200" dirty="0">
                <a:solidFill>
                  <a:schemeClr val="tx1"/>
                </a:solidFill>
                <a:effectLst/>
                <a:latin typeface="Verdana"/>
                <a:ea typeface="ＭＳ Ｐゴシック" charset="0"/>
                <a:cs typeface="ＭＳ Ｐゴシック" charset="0"/>
              </a:rPr>
              <a:t>agneten</a:t>
            </a:r>
            <a:r>
              <a:rPr lang="nl-NL" sz="1200" kern="1200" baseline="0" dirty="0">
                <a:solidFill>
                  <a:schemeClr val="tx1"/>
                </a:solidFill>
                <a:effectLst/>
                <a:latin typeface="Verdana"/>
                <a:ea typeface="ＭＳ Ｐゴシック" charset="0"/>
                <a:cs typeface="ＭＳ Ｐゴシック" charset="0"/>
              </a:rPr>
              <a:t> die bijvoorbeeld te gebruiken zijn voor het planbord:</a:t>
            </a:r>
            <a:endParaRPr lang="nl-NL" sz="1200" kern="1200" dirty="0">
              <a:solidFill>
                <a:schemeClr val="tx1"/>
              </a:solidFill>
              <a:effectLst/>
              <a:latin typeface="Verdana"/>
              <a:ea typeface="ＭＳ Ｐゴシック" charset="0"/>
              <a:cs typeface="ＭＳ Ｐゴシック" charset="0"/>
            </a:endParaRP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baseline="0" dirty="0">
                <a:solidFill>
                  <a:schemeClr val="tx1"/>
                </a:solidFill>
                <a:effectLst/>
                <a:latin typeface="Verdana"/>
                <a:ea typeface="ＭＳ Ｐゴシック" charset="0"/>
                <a:cs typeface="ＭＳ Ｐゴシック" charset="0"/>
              </a:rPr>
              <a:t>Dagritmekaarten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baseline="0" dirty="0">
                <a:solidFill>
                  <a:schemeClr val="tx1"/>
                </a:solidFill>
                <a:effectLst/>
                <a:latin typeface="Verdana"/>
                <a:ea typeface="ＭＳ Ｐゴシック" charset="0"/>
                <a:cs typeface="ＭＳ Ｐゴシック" charset="0"/>
              </a:rPr>
              <a:t>Pictogrammen voor de organisatie van het zelfstandig werken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l-NL" sz="1200" kern="1200" baseline="0" dirty="0">
                <a:solidFill>
                  <a:schemeClr val="tx1"/>
                </a:solidFill>
                <a:effectLst/>
                <a:latin typeface="Verdana"/>
                <a:ea typeface="ＭＳ Ｐゴシック" charset="0"/>
                <a:cs typeface="ＭＳ Ｐゴシック" charset="0"/>
              </a:rPr>
              <a:t>Letters </a:t>
            </a:r>
            <a:br>
              <a:rPr lang="nl-NL" sz="1200" i="1" kern="1200" dirty="0">
                <a:solidFill>
                  <a:schemeClr val="tx1"/>
                </a:solidFill>
                <a:effectLst/>
                <a:latin typeface="Verdana"/>
                <a:ea typeface="ＭＳ Ｐゴシック" charset="0"/>
                <a:cs typeface="ＭＳ Ｐゴシック" charset="0"/>
              </a:rPr>
            </a:br>
            <a:endParaRPr lang="nl-NL" sz="1200" i="1" kern="1200" dirty="0">
              <a:solidFill>
                <a:schemeClr val="tx1"/>
              </a:solidFill>
              <a:effectLst/>
              <a:latin typeface="Verdana"/>
              <a:ea typeface="ＭＳ Ｐゴシック" charset="0"/>
              <a:cs typeface="ＭＳ Ｐゴシック" charset="0"/>
            </a:endParaRPr>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19</a:t>
            </a:fld>
            <a:endParaRPr lang="nl-NL"/>
          </a:p>
        </p:txBody>
      </p:sp>
    </p:spTree>
    <p:extLst>
      <p:ext uri="{BB962C8B-B14F-4D97-AF65-F5344CB8AC3E}">
        <p14:creationId xmlns:p14="http://schemas.microsoft.com/office/powerpoint/2010/main" val="4155629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nl-NL" dirty="0"/>
          </a:p>
        </p:txBody>
      </p:sp>
      <p:sp>
        <p:nvSpPr>
          <p:cNvPr id="4" name="Slide Number Placeholder 3"/>
          <p:cNvSpPr>
            <a:spLocks noGrp="1"/>
          </p:cNvSpPr>
          <p:nvPr>
            <p:ph type="sldNum" sz="quarter" idx="10"/>
          </p:nvPr>
        </p:nvSpPr>
        <p:spPr/>
        <p:txBody>
          <a:bodyPr/>
          <a:lstStyle/>
          <a:p>
            <a:pPr>
              <a:defRPr/>
            </a:pPr>
            <a:fld id="{56DE3962-F12C-D049-B941-BD57D133FEE9}" type="slidenum">
              <a:rPr lang="nl-NL" smtClean="0"/>
              <a:pPr>
                <a:defRPr/>
              </a:pPr>
              <a:t>2</a:t>
            </a:fld>
            <a:endParaRPr lang="nl-NL"/>
          </a:p>
        </p:txBody>
      </p:sp>
    </p:spTree>
    <p:extLst>
      <p:ext uri="{BB962C8B-B14F-4D97-AF65-F5344CB8AC3E}">
        <p14:creationId xmlns:p14="http://schemas.microsoft.com/office/powerpoint/2010/main" val="3503558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kopieerbladen in het pakket Allerlei bevatten die onderdelen die leerkrachten in de kleutergroepen meestal zelf gaan knutselen of op internet zoeken (een stoplicht, naamkaartjes, een verjaardagskalender,</a:t>
            </a:r>
            <a:r>
              <a:rPr lang="nl-NL" baseline="0" dirty="0"/>
              <a:t> een kroon voor een jarige, een strikdiploma etc.). </a:t>
            </a:r>
            <a:r>
              <a:rPr lang="nl-NL" dirty="0"/>
              <a:t>Jaarlijks terugkerende onderwerpen die nu bij elkaar gebracht zijn, vorm</a:t>
            </a:r>
            <a:r>
              <a:rPr lang="nl-NL" baseline="0" dirty="0"/>
              <a:t> gegeven zijn en beschikbaar voor die situaties die zich ervoor lenen.</a:t>
            </a:r>
          </a:p>
          <a:p>
            <a:r>
              <a:rPr lang="nl-NL" baseline="0" dirty="0"/>
              <a:t>Alleen al de verzameling letters en cijfers in verschillende formaten zijn heel handig en op veel manieren in te zetten. (lees-schrijfhoek, figuurzagen, in de kerstboom, als mobile, op de ramen, als kussen of klein van vilt) De leerkracht bepaalt zelf hoe gek het mag worden. De basis wordt gefaciliteerd in het pakket Allerlei.</a:t>
            </a:r>
          </a:p>
          <a:p>
            <a:endParaRPr lang="nl-NL" baseline="0" dirty="0"/>
          </a:p>
          <a:p>
            <a:r>
              <a:rPr lang="nl-NL" baseline="0" dirty="0"/>
              <a:t>Daarnaast bevat het pakket Allerlei thematische extra’s zoals een bouwplaat van een brandweerwagen, de inhoud van kijkdozen, aankleedpoppen met kleding voor elk seizoen, maskers en kopieerbladen bij de jaarfeesten en met spelletjes.</a:t>
            </a:r>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20</a:t>
            </a:fld>
            <a:endParaRPr lang="nl-NL"/>
          </a:p>
        </p:txBody>
      </p:sp>
    </p:spTree>
    <p:extLst>
      <p:ext uri="{BB962C8B-B14F-4D97-AF65-F5344CB8AC3E}">
        <p14:creationId xmlns:p14="http://schemas.microsoft.com/office/powerpoint/2010/main" val="4155629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Raai de Kraai komt</a:t>
            </a:r>
            <a:r>
              <a:rPr lang="nl-NL" baseline="0" dirty="0"/>
              <a:t> terug in de hele methode. Bij tal van activiteiten speelt de handpop een belangrijke rol. De aanwezigheid van Raai de Kraai geeft kleuters vertrouwen en structuur. Sommige kleuters praten gemakkelijker tegen een pop dan tegen de juf en kunnen zo betrokken worden bij een kringgesprek of bij spel.</a:t>
            </a:r>
          </a:p>
          <a:p>
            <a:r>
              <a:rPr lang="nl-NL" baseline="0" dirty="0"/>
              <a:t>In elk thema staan naast activiteiten met Raai de Kraai, 3 verhalen waarin hij de hoofdrol speelt, die gekoppeld zijn aan een les. </a:t>
            </a:r>
          </a:p>
          <a:p>
            <a:endParaRPr lang="nl-NL" baseline="0" dirty="0"/>
          </a:p>
          <a:p>
            <a:r>
              <a:rPr lang="nl-NL" baseline="0" dirty="0"/>
              <a:t>Gaat Raai de Kraai af en toe een weekendje uit logeren met een kind? Vertel dan hier waarom dat gebeurt en wat de bedoeling is.</a:t>
            </a: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21</a:t>
            </a:fld>
            <a:endParaRPr lang="nl-NL"/>
          </a:p>
        </p:txBody>
      </p:sp>
    </p:spTree>
    <p:extLst>
      <p:ext uri="{BB962C8B-B14F-4D97-AF65-F5344CB8AC3E}">
        <p14:creationId xmlns:p14="http://schemas.microsoft.com/office/powerpoint/2010/main" val="39229467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Verdana"/>
                <a:ea typeface="ＭＳ Ｐゴシック" charset="0"/>
                <a:cs typeface="ＭＳ Ｐゴシック" charset="0"/>
              </a:rPr>
              <a:t>Als u de digibordsoftware niet heeft aangeschaft kunt u deze</a:t>
            </a:r>
            <a:r>
              <a:rPr lang="nl-NL" sz="1200" b="0" i="0" kern="1200" baseline="0" dirty="0">
                <a:solidFill>
                  <a:schemeClr val="tx1"/>
                </a:solidFill>
                <a:effectLst/>
                <a:latin typeface="Verdana"/>
                <a:ea typeface="ＭＳ Ｐゴシック" charset="0"/>
                <a:cs typeface="ＭＳ Ｐゴシック" charset="0"/>
              </a:rPr>
              <a:t> dia verwijderen.</a:t>
            </a:r>
            <a:endParaRPr lang="nl-NL" sz="1200" b="0" i="0" kern="1200" dirty="0">
              <a:solidFill>
                <a:schemeClr val="tx1"/>
              </a:solidFill>
              <a:effectLst/>
              <a:latin typeface="Verdana"/>
              <a:ea typeface="ＭＳ Ｐゴシック" charset="0"/>
              <a:cs typeface="ＭＳ Ｐゴシック" charset="0"/>
            </a:endParaRPr>
          </a:p>
          <a:p>
            <a:endParaRPr lang="nl-NL" sz="1200" b="1" kern="1200" dirty="0">
              <a:solidFill>
                <a:schemeClr val="tx1"/>
              </a:solidFill>
              <a:effectLst/>
              <a:latin typeface="Verdana"/>
              <a:ea typeface="ＭＳ Ｐゴシック" charset="0"/>
              <a:cs typeface="ＭＳ Ｐゴシック" charset="0"/>
            </a:endParaRPr>
          </a:p>
          <a:p>
            <a:r>
              <a:rPr lang="nl-NL" sz="1200" b="1" kern="1200" dirty="0">
                <a:solidFill>
                  <a:schemeClr val="tx1"/>
                </a:solidFill>
                <a:effectLst/>
                <a:latin typeface="Verdana"/>
                <a:ea typeface="ＭＳ Ｐゴシック" charset="0"/>
                <a:cs typeface="ＭＳ Ｐゴシック" charset="0"/>
              </a:rPr>
              <a:t>Digibord</a:t>
            </a:r>
            <a:br>
              <a:rPr lang="nl-NL" sz="1200" b="1" kern="1200" dirty="0">
                <a:solidFill>
                  <a:schemeClr val="tx1"/>
                </a:solidFill>
                <a:effectLst/>
                <a:latin typeface="Verdana"/>
                <a:ea typeface="ＭＳ Ｐゴシック" charset="0"/>
                <a:cs typeface="ＭＳ Ｐゴシック" charset="0"/>
              </a:rPr>
            </a:br>
            <a:r>
              <a:rPr lang="nl-NL" sz="1200" kern="1200" dirty="0">
                <a:solidFill>
                  <a:schemeClr val="tx1"/>
                </a:solidFill>
                <a:effectLst/>
                <a:latin typeface="Verdana"/>
                <a:ea typeface="ＭＳ Ｐゴシック" charset="0"/>
                <a:cs typeface="ＭＳ Ｐゴシック" charset="0"/>
              </a:rPr>
              <a:t>Met behulp van het </a:t>
            </a:r>
            <a:r>
              <a:rPr lang="nl-NL" sz="1200" kern="1200" dirty="0" err="1">
                <a:solidFill>
                  <a:schemeClr val="tx1"/>
                </a:solidFill>
                <a:effectLst/>
                <a:latin typeface="Verdana"/>
                <a:ea typeface="ＭＳ Ｐゴシック" charset="0"/>
                <a:cs typeface="ＭＳ Ｐゴシック" charset="0"/>
              </a:rPr>
              <a:t>digibord</a:t>
            </a:r>
            <a:r>
              <a:rPr lang="nl-NL" sz="1200" kern="1200" dirty="0">
                <a:solidFill>
                  <a:schemeClr val="tx1"/>
                </a:solidFill>
                <a:effectLst/>
                <a:latin typeface="Verdana"/>
                <a:ea typeface="ＭＳ Ｐゴシック" charset="0"/>
                <a:cs typeface="ＭＳ Ｐゴシック" charset="0"/>
              </a:rPr>
              <a:t> wordt geoefend met woordenschat. De prentenboeken, zoekplaten en spelletjes die op het </a:t>
            </a:r>
            <a:r>
              <a:rPr lang="nl-NL" sz="1200" kern="1200" dirty="0" err="1">
                <a:solidFill>
                  <a:schemeClr val="tx1"/>
                </a:solidFill>
                <a:effectLst/>
                <a:latin typeface="Verdana"/>
                <a:ea typeface="ＭＳ Ｐゴシック" charset="0"/>
                <a:cs typeface="ＭＳ Ｐゴシック" charset="0"/>
              </a:rPr>
              <a:t>digibord</a:t>
            </a:r>
            <a:r>
              <a:rPr lang="nl-NL" sz="1200" kern="1200" dirty="0">
                <a:solidFill>
                  <a:schemeClr val="tx1"/>
                </a:solidFill>
                <a:effectLst/>
                <a:latin typeface="Verdana"/>
                <a:ea typeface="ＭＳ Ｐゴシック" charset="0"/>
                <a:cs typeface="ＭＳ Ｐゴシック" charset="0"/>
              </a:rPr>
              <a:t> staan zijn de basis voor woordenschatactiviteiten in de grote of de kleine kring.</a:t>
            </a:r>
          </a:p>
          <a:p>
            <a:endParaRPr lang="nl-NL" sz="1200" kern="1200" dirty="0">
              <a:solidFill>
                <a:schemeClr val="tx1"/>
              </a:solidFill>
              <a:effectLst/>
              <a:latin typeface="Verdana"/>
              <a:ea typeface="ＭＳ Ｐゴシック" charset="0"/>
              <a:cs typeface="ＭＳ Ｐゴシック" charset="0"/>
            </a:endParaRPr>
          </a:p>
          <a:p>
            <a:r>
              <a:rPr lang="nl-NL" sz="1200" kern="1200" dirty="0">
                <a:solidFill>
                  <a:schemeClr val="tx1"/>
                </a:solidFill>
                <a:effectLst/>
                <a:latin typeface="Verdana"/>
                <a:ea typeface="ＭＳ Ｐゴシック" charset="0"/>
                <a:cs typeface="ＭＳ Ｐゴシック" charset="0"/>
              </a:rPr>
              <a:t>Bij elk thema zijn de volgende materialen op </a:t>
            </a:r>
            <a:r>
              <a:rPr lang="nl-NL" sz="1200" kern="1200" dirty="0" err="1">
                <a:solidFill>
                  <a:schemeClr val="tx1"/>
                </a:solidFill>
                <a:effectLst/>
                <a:latin typeface="Verdana"/>
                <a:ea typeface="ＭＳ Ｐゴシック" charset="0"/>
                <a:cs typeface="ＭＳ Ｐゴシック" charset="0"/>
              </a:rPr>
              <a:t>digibord</a:t>
            </a:r>
            <a:r>
              <a:rPr lang="nl-NL" sz="1200" kern="1200" dirty="0">
                <a:solidFill>
                  <a:schemeClr val="tx1"/>
                </a:solidFill>
                <a:effectLst/>
                <a:latin typeface="Verdana"/>
                <a:ea typeface="ＭＳ Ｐゴシック" charset="0"/>
                <a:cs typeface="ＭＳ Ｐゴシック" charset="0"/>
              </a:rPr>
              <a:t> beschikbaar: </a:t>
            </a:r>
          </a:p>
          <a:p>
            <a:pPr lvl="0"/>
            <a:r>
              <a:rPr lang="nl-NL" sz="1200" kern="1200" dirty="0">
                <a:solidFill>
                  <a:schemeClr val="tx1"/>
                </a:solidFill>
                <a:effectLst/>
                <a:latin typeface="Verdana"/>
                <a:ea typeface="ＭＳ Ｐゴシック" charset="0"/>
                <a:cs typeface="ＭＳ Ｐゴシック" charset="0"/>
              </a:rPr>
              <a:t>- Het prentenboek voorzien van audio , kijkopdrachten en woordenschatspelletjes;</a:t>
            </a:r>
          </a:p>
          <a:p>
            <a:pPr lvl="0"/>
            <a:r>
              <a:rPr lang="nl-NL" sz="1200" kern="1200" dirty="0">
                <a:solidFill>
                  <a:schemeClr val="tx1"/>
                </a:solidFill>
                <a:effectLst/>
                <a:latin typeface="Verdana"/>
                <a:ea typeface="ＭＳ Ｐゴシック" charset="0"/>
                <a:cs typeface="ＭＳ Ｐゴシック" charset="0"/>
              </a:rPr>
              <a:t>- Vertelplaten met woordenschatopdrachten, spelletjes en printbladen van woordvelden;</a:t>
            </a:r>
          </a:p>
          <a:p>
            <a:pPr lvl="0"/>
            <a:r>
              <a:rPr lang="nl-NL" sz="1200" kern="1200" dirty="0">
                <a:solidFill>
                  <a:schemeClr val="tx1"/>
                </a:solidFill>
                <a:effectLst/>
                <a:latin typeface="Verdana"/>
                <a:ea typeface="ＭＳ Ｐゴシック" charset="0"/>
                <a:cs typeface="ＭＳ Ｐゴシック" charset="0"/>
              </a:rPr>
              <a:t>- Het kleuterwoordenboek met woordenschatactiviteiten en printbladen met kleurplaten en woordvelden.</a:t>
            </a:r>
          </a:p>
          <a:p>
            <a:pPr marL="0" lvl="0" indent="0">
              <a:buFontTx/>
              <a:buNone/>
            </a:pPr>
            <a:r>
              <a:rPr lang="nl-NL" sz="1200" kern="1200" dirty="0">
                <a:solidFill>
                  <a:schemeClr val="tx1"/>
                </a:solidFill>
                <a:effectLst/>
                <a:latin typeface="Verdana"/>
                <a:ea typeface="ＭＳ Ｐゴシック" charset="0"/>
                <a:cs typeface="ＭＳ Ｐゴシック" charset="0"/>
              </a:rPr>
              <a:t>- Engelse audio met de samenvatting van het verhaal van Raai de Kraai en Dot en handige zinnen.</a:t>
            </a:r>
          </a:p>
          <a:p>
            <a:pPr marL="0" lvl="0" indent="0">
              <a:buFont typeface="Arial" panose="020B0604020202020204" pitchFamily="34" charset="0"/>
              <a:buNone/>
            </a:pPr>
            <a:r>
              <a:rPr lang="nl-NL" sz="1200" kern="1200" dirty="0">
                <a:solidFill>
                  <a:schemeClr val="tx1"/>
                </a:solidFill>
                <a:effectLst/>
                <a:latin typeface="Verdana"/>
                <a:ea typeface="ＭＳ Ｐゴシック" charset="0"/>
                <a:cs typeface="ＭＳ Ｐゴシック" charset="0"/>
              </a:rPr>
              <a:t>- Leuke extra’s zoals het themalied </a:t>
            </a:r>
          </a:p>
          <a:p>
            <a:r>
              <a:rPr lang="nl-NL" sz="1200" i="1" kern="1200" dirty="0">
                <a:solidFill>
                  <a:schemeClr val="tx1"/>
                </a:solidFill>
                <a:effectLst/>
                <a:latin typeface="Verdana"/>
                <a:ea typeface="ＭＳ Ｐゴシック" charset="0"/>
                <a:cs typeface="ＭＳ Ｐゴシック" charset="0"/>
              </a:rPr>
              <a:t> </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22</a:t>
            </a:fld>
            <a:endParaRPr lang="nl-NL"/>
          </a:p>
        </p:txBody>
      </p:sp>
    </p:spTree>
    <p:extLst>
      <p:ext uri="{BB962C8B-B14F-4D97-AF65-F5344CB8AC3E}">
        <p14:creationId xmlns:p14="http://schemas.microsoft.com/office/powerpoint/2010/main" val="1327053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kern="1200" dirty="0">
                <a:solidFill>
                  <a:schemeClr val="tx1"/>
                </a:solidFill>
                <a:effectLst/>
                <a:latin typeface="Verdana"/>
                <a:ea typeface="ＭＳ Ｐゴシック" charset="0"/>
                <a:cs typeface="ＭＳ Ｐゴシック" charset="0"/>
              </a:rPr>
              <a:t>Als u de oefensoftware niet heeft aangeschaft kunt u deze dia verwijderen.</a:t>
            </a:r>
          </a:p>
          <a:p>
            <a:endParaRPr lang="nl-NL" sz="1200" b="1" kern="1200" dirty="0">
              <a:solidFill>
                <a:schemeClr val="tx1"/>
              </a:solidFill>
              <a:effectLst/>
              <a:latin typeface="Verdana"/>
              <a:ea typeface="ＭＳ Ｐゴシック" charset="0"/>
              <a:cs typeface="ＭＳ Ｐゴシック" charset="0"/>
            </a:endParaRPr>
          </a:p>
          <a:p>
            <a:r>
              <a:rPr lang="nl-NL" sz="1200" b="1" kern="1200" dirty="0">
                <a:solidFill>
                  <a:schemeClr val="tx1"/>
                </a:solidFill>
                <a:effectLst/>
                <a:latin typeface="Verdana"/>
                <a:ea typeface="ＭＳ Ｐゴシック" charset="0"/>
                <a:cs typeface="ＭＳ Ｐゴシック" charset="0"/>
              </a:rPr>
              <a:t>Oefensoftware</a:t>
            </a:r>
            <a:br>
              <a:rPr lang="nl-NL" sz="1200" b="1" kern="1200" dirty="0">
                <a:solidFill>
                  <a:schemeClr val="tx1"/>
                </a:solidFill>
                <a:effectLst/>
                <a:latin typeface="Verdana"/>
                <a:ea typeface="ＭＳ Ｐゴシック" charset="0"/>
                <a:cs typeface="ＭＳ Ｐゴシック" charset="0"/>
              </a:rPr>
            </a:br>
            <a:r>
              <a:rPr lang="nl-NL" sz="1200" kern="1200" dirty="0">
                <a:solidFill>
                  <a:schemeClr val="tx1"/>
                </a:solidFill>
                <a:effectLst/>
                <a:latin typeface="Verdana"/>
                <a:ea typeface="ＭＳ Ｐゴシック" charset="0"/>
                <a:cs typeface="ＭＳ Ｐゴシック" charset="0"/>
              </a:rPr>
              <a:t>De oefensoftware bij Kleuterplein is gekoppeld aan de leerlijnen die gehanteerd worden bij het basismateriaal en hebben dezelfde doelen en tussendoelen. Met behulp van de oefensoftware kunnen kinderen spelend oefenen aan hun woordenschat, taal-lees- en rekenvaardigheden. </a:t>
            </a:r>
          </a:p>
          <a:p>
            <a:r>
              <a:rPr lang="nl-NL" sz="1200" kern="1200" dirty="0">
                <a:solidFill>
                  <a:schemeClr val="tx1"/>
                </a:solidFill>
                <a:effectLst/>
                <a:latin typeface="Verdana"/>
                <a:ea typeface="ＭＳ Ｐゴシック" charset="0"/>
                <a:cs typeface="ＭＳ Ｐゴシック" charset="0"/>
              </a:rPr>
              <a:t> </a:t>
            </a:r>
          </a:p>
          <a:p>
            <a:r>
              <a:rPr lang="nl-NL" sz="1200" kern="1200" dirty="0">
                <a:solidFill>
                  <a:schemeClr val="tx1"/>
                </a:solidFill>
                <a:effectLst/>
                <a:latin typeface="Verdana"/>
                <a:ea typeface="ＭＳ Ｐゴシック" charset="0"/>
                <a:cs typeface="ＭＳ Ｐゴシック" charset="0"/>
              </a:rPr>
              <a:t>Bij de oefensoftware zijn de volgende onderdelen beschikbaar:</a:t>
            </a:r>
          </a:p>
          <a:p>
            <a:pPr lvl="0"/>
            <a:r>
              <a:rPr lang="nl-NL" sz="1200" kern="1200" dirty="0">
                <a:solidFill>
                  <a:schemeClr val="tx1"/>
                </a:solidFill>
                <a:effectLst/>
                <a:latin typeface="Verdana"/>
                <a:ea typeface="ＭＳ Ｐゴシック" charset="0"/>
                <a:cs typeface="ＭＳ Ｐゴシック" charset="0"/>
              </a:rPr>
              <a:t>- Thematische woordenschatoefeningen;</a:t>
            </a:r>
          </a:p>
          <a:p>
            <a:pPr lvl="0"/>
            <a:r>
              <a:rPr lang="nl-NL" sz="1200" kern="1200" dirty="0">
                <a:solidFill>
                  <a:schemeClr val="tx1"/>
                </a:solidFill>
                <a:effectLst/>
                <a:latin typeface="Verdana"/>
                <a:ea typeface="ＭＳ Ｐゴシック" charset="0"/>
                <a:cs typeface="ＭＳ Ｐゴシック" charset="0"/>
              </a:rPr>
              <a:t>- Oefeningen voor taal-lezen, inclusief letterspelletjes;</a:t>
            </a:r>
          </a:p>
          <a:p>
            <a:pPr lvl="0"/>
            <a:r>
              <a:rPr lang="nl-NL" sz="1200" kern="1200" dirty="0">
                <a:solidFill>
                  <a:schemeClr val="tx1"/>
                </a:solidFill>
                <a:effectLst/>
                <a:latin typeface="Verdana"/>
                <a:ea typeface="ＭＳ Ｐゴシック" charset="0"/>
                <a:cs typeface="ＭＳ Ｐゴシック" charset="0"/>
              </a:rPr>
              <a:t>- Oefeningen voor rekenen;</a:t>
            </a:r>
          </a:p>
          <a:p>
            <a:r>
              <a:rPr lang="nl-NL" sz="1200" kern="1200" dirty="0">
                <a:solidFill>
                  <a:schemeClr val="tx1"/>
                </a:solidFill>
                <a:effectLst/>
                <a:latin typeface="Verdana"/>
                <a:ea typeface="ＭＳ Ｐゴシック" charset="0"/>
                <a:cs typeface="ＭＳ Ｐゴシック" charset="0"/>
              </a:rPr>
              <a:t> </a:t>
            </a:r>
          </a:p>
          <a:p>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23</a:t>
            </a:fld>
            <a:endParaRPr lang="nl-NL"/>
          </a:p>
        </p:txBody>
      </p:sp>
    </p:spTree>
    <p:extLst>
      <p:ext uri="{BB962C8B-B14F-4D97-AF65-F5344CB8AC3E}">
        <p14:creationId xmlns:p14="http://schemas.microsoft.com/office/powerpoint/2010/main" val="34530975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Verdana"/>
                <a:ea typeface="ＭＳ Ｐゴシック" charset="0"/>
                <a:cs typeface="ＭＳ Ｐゴシック" charset="0"/>
              </a:rPr>
              <a:t>Kleuterplein is een complete methode voor kleuteronderwijs.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Verdana"/>
                <a:ea typeface="ＭＳ Ｐゴシック" charset="0"/>
                <a:cs typeface="ＭＳ Ｐゴシック" charset="0"/>
              </a:rPr>
              <a:t>De 16 uitgewerkte thema’s bieden doelgerichte activiteiten die kinderen uitdagen om de wereld om hen heen spelenderwijs te onderzoeken. </a:t>
            </a: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Verdana"/>
              <a:ea typeface="ＭＳ Ｐゴシック" charset="0"/>
              <a:cs typeface="ＭＳ Ｐゴシック" charset="0"/>
            </a:endParaRP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24</a:t>
            </a:fld>
            <a:endParaRPr lang="nl-NL"/>
          </a:p>
        </p:txBody>
      </p:sp>
    </p:spTree>
    <p:extLst>
      <p:ext uri="{BB962C8B-B14F-4D97-AF65-F5344CB8AC3E}">
        <p14:creationId xmlns:p14="http://schemas.microsoft.com/office/powerpoint/2010/main" val="165696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b="0"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3</a:t>
            </a:fld>
            <a:endParaRPr lang="nl-NL"/>
          </a:p>
        </p:txBody>
      </p:sp>
    </p:spTree>
    <p:extLst>
      <p:ext uri="{BB962C8B-B14F-4D97-AF65-F5344CB8AC3E}">
        <p14:creationId xmlns:p14="http://schemas.microsoft.com/office/powerpoint/2010/main" val="2086780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Wij werken met Kleuterplein omdat deze methode ons helpt bij het vormgeven van thematisch, opbrengstgericht onderwijs aan kleuters. </a:t>
            </a:r>
          </a:p>
          <a:p>
            <a:r>
              <a:rPr lang="nl-NL" dirty="0"/>
              <a:t>De methode Kleuterplein heeft 16 thema’s uitgewerkt die kleuters aanspreken. Er is een katern met 8 seizoensgebonden</a:t>
            </a:r>
            <a:r>
              <a:rPr lang="nl-NL" baseline="0" dirty="0"/>
              <a:t> thema’s en een katern met 8 thema’s die meer algemene wereldse onderwerpen bevatten.</a:t>
            </a:r>
            <a:br>
              <a:rPr lang="nl-NL" baseline="0" dirty="0"/>
            </a:br>
            <a:r>
              <a:rPr lang="nl-NL" baseline="0" dirty="0"/>
              <a:t>Elk thema is gebaseerd op een prentenboek en geeft suggesties voor verschillende activiteiten die precies aansluiten bij de normale gang van zaken in een kleuterklas. </a:t>
            </a:r>
            <a:br>
              <a:rPr lang="nl-NL" baseline="0" dirty="0"/>
            </a:br>
            <a:r>
              <a:rPr lang="nl-NL" baseline="0" dirty="0"/>
              <a:t>(Laat hier eventueel een of meerdere prentenboeken zien.)</a:t>
            </a:r>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4</a:t>
            </a:fld>
            <a:endParaRPr lang="nl-NL"/>
          </a:p>
        </p:txBody>
      </p:sp>
    </p:spTree>
    <p:extLst>
      <p:ext uri="{BB962C8B-B14F-4D97-AF65-F5344CB8AC3E}">
        <p14:creationId xmlns:p14="http://schemas.microsoft.com/office/powerpoint/2010/main" val="8566933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u="none" baseline="0" dirty="0"/>
              <a:t>Kleuterplein bevat uitgewerkte leerlijnen voor 10 domeinen.</a:t>
            </a:r>
          </a:p>
          <a:p>
            <a:r>
              <a:rPr lang="nl-NL" b="0" u="none" baseline="0" dirty="0"/>
              <a:t>Dat is prettig, want het geeft ons hulp om elk domein (of vak) op verschillende niveaus aan bod te laten komen. </a:t>
            </a:r>
            <a:br>
              <a:rPr lang="nl-NL" b="0" u="none" baseline="0" dirty="0"/>
            </a:br>
            <a:r>
              <a:rPr lang="nl-NL" b="0" u="none" baseline="0" dirty="0"/>
              <a:t>Als leerkracht wil je natuurlijk dat ieder kind op zijn eigen niveau kan spelen en werken. Kleuterplein maakt het gemakkelijker om precies aan te sluiten bij de leerlijnen en ieder kind uit te dagen op zijn eigen niveau.</a:t>
            </a:r>
          </a:p>
          <a:p>
            <a:endParaRPr lang="nl-NL" b="1" u="none" baseline="0" dirty="0"/>
          </a:p>
          <a:p>
            <a:r>
              <a:rPr lang="nl-NL" b="0" u="none" baseline="0" dirty="0"/>
              <a:t>In de methode worden de meeste activiteiten op 3 niveaus uitgewerkt. Je kunt dus elk kind een opdracht geven op het juiste niveau. </a:t>
            </a:r>
          </a:p>
          <a:p>
            <a:r>
              <a:rPr lang="nl-NL" b="0" u="none" baseline="0" dirty="0"/>
              <a:t>Dat leidt bijvoorbeeld bij het thema herfst tot de volgende uitwerking van een verfopdracht:</a:t>
            </a:r>
            <a:br>
              <a:rPr lang="nl-NL" b="0" u="none" baseline="0" dirty="0"/>
            </a:br>
            <a:endParaRPr lang="nl-NL" b="0" u="none" baseline="0" dirty="0"/>
          </a:p>
          <a:p>
            <a:pPr lvl="1"/>
            <a:r>
              <a:rPr lang="nl-NL" b="0" u="none" baseline="0" dirty="0"/>
              <a:t>Een jongste kleuter krijgt de opdracht op met een grove kwast, experimenterend, een blad vol herfstkleuren te schilderen.</a:t>
            </a:r>
          </a:p>
          <a:p>
            <a:pPr lvl="1"/>
            <a:r>
              <a:rPr lang="nl-NL" b="0" u="none" baseline="0" dirty="0"/>
              <a:t>Een kind uit groep 1 krijgt de opdracht om met herfstkleuren en grove kwast een herfsttafereel te schilderen.</a:t>
            </a:r>
          </a:p>
          <a:p>
            <a:pPr lvl="1"/>
            <a:r>
              <a:rPr lang="nl-NL" b="0" u="none" baseline="0" dirty="0"/>
              <a:t>Een oudste kleuter krijgt een specifieke opdracht voor het schilderen van een herfsttafereel met een fijne kwast.</a:t>
            </a:r>
          </a:p>
          <a:p>
            <a:endParaRPr lang="nl-NL" b="0" u="none" baseline="0" dirty="0"/>
          </a:p>
          <a:p>
            <a:r>
              <a:rPr lang="nl-NL" b="0" u="none" baseline="0" dirty="0"/>
              <a:t>Het is handig dat op deze manier voor de bouwhoek, de zandwatertafel, voor het voorbereidend schrijven, maar ook voor gym, muziek en alle andere vakken deze onderverdeling gemaakt is. </a:t>
            </a:r>
          </a:p>
          <a:p>
            <a:r>
              <a:rPr lang="nl-NL" b="0" u="none" baseline="0" dirty="0"/>
              <a:t>Het zorgt ervoor dat je als leerkracht minder tijd kwijt bent aan de organisatie van het dagelijkse onderwijs, tijd die je kunt besteden aan de kinderen zelf.</a:t>
            </a:r>
          </a:p>
          <a:p>
            <a:pPr marL="171450" indent="-171450">
              <a:buFontTx/>
              <a:buChar char="-"/>
            </a:pPr>
            <a:endParaRPr lang="nl-NL" b="1" u="none" baseline="0" dirty="0"/>
          </a:p>
          <a:p>
            <a:endParaRPr lang="nl-NL" b="1" u="none" baseline="0" dirty="0"/>
          </a:p>
          <a:p>
            <a:endParaRPr lang="nl-NL" b="1" u="none" baseline="0"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5</a:t>
            </a:fld>
            <a:endParaRPr lang="nl-NL"/>
          </a:p>
        </p:txBody>
      </p:sp>
    </p:spTree>
    <p:extLst>
      <p:ext uri="{BB962C8B-B14F-4D97-AF65-F5344CB8AC3E}">
        <p14:creationId xmlns:p14="http://schemas.microsoft.com/office/powerpoint/2010/main" val="4096921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b="1" kern="1200" dirty="0">
                <a:solidFill>
                  <a:schemeClr val="tx1"/>
                </a:solidFill>
                <a:effectLst/>
                <a:latin typeface="Verdana"/>
                <a:ea typeface="ＭＳ Ｐゴシック" charset="0"/>
                <a:cs typeface="ＭＳ Ｐゴシック" charset="0"/>
              </a:rPr>
              <a:t>Organisatie van een jaar </a:t>
            </a:r>
            <a:endParaRPr lang="nl-NL" sz="1200" b="0" i="1" kern="1200" dirty="0">
              <a:solidFill>
                <a:schemeClr val="tx1"/>
              </a:solidFill>
              <a:effectLst/>
              <a:latin typeface="Verdana"/>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Verdana"/>
                <a:ea typeface="ＭＳ Ｐゴシック" charset="0"/>
                <a:cs typeface="ＭＳ Ｐゴシック" charset="0"/>
              </a:rPr>
              <a:t>Kleuterplein kent 4 periodes per jaar. In elke periode wordt</a:t>
            </a:r>
            <a:r>
              <a:rPr lang="nl-NL" sz="1200" kern="1200" baseline="0" dirty="0">
                <a:solidFill>
                  <a:schemeClr val="tx1"/>
                </a:solidFill>
                <a:effectLst/>
                <a:latin typeface="Verdana"/>
                <a:ea typeface="ＭＳ Ｐゴシック" charset="0"/>
                <a:cs typeface="ＭＳ Ｐゴシック" charset="0"/>
              </a:rPr>
              <a:t> </a:t>
            </a:r>
            <a:r>
              <a:rPr lang="nl-NL" sz="1200" kern="1200" dirty="0">
                <a:solidFill>
                  <a:schemeClr val="tx1"/>
                </a:solidFill>
                <a:effectLst/>
                <a:latin typeface="Verdana"/>
                <a:ea typeface="ＭＳ Ｐゴシック" charset="0"/>
                <a:cs typeface="ＭＳ Ｐゴシック" charset="0"/>
              </a:rPr>
              <a:t>leerstof aangeboden, herhaald en uitgebreid ten opzichte van de voorafgaande periode.  </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a:solidFill>
                  <a:schemeClr val="tx1"/>
                </a:solidFill>
                <a:effectLst/>
                <a:latin typeface="Verdana"/>
                <a:ea typeface="ＭＳ Ｐゴシック" charset="0"/>
                <a:cs typeface="ＭＳ Ｐゴシック" charset="0"/>
              </a:rPr>
              <a:t>Zo weet je zeker dat elke kleuter na twee jaar kleuteronderwijs alles aangeboden heeft gekregen dat nodig is.</a:t>
            </a:r>
            <a:r>
              <a:rPr lang="nl-NL" sz="1200" kern="1200" baseline="0" dirty="0">
                <a:solidFill>
                  <a:schemeClr val="tx1"/>
                </a:solidFill>
                <a:effectLst/>
                <a:latin typeface="Verdana"/>
                <a:ea typeface="ＭＳ Ｐゴシック" charset="0"/>
                <a:cs typeface="ＭＳ Ｐゴシック" charset="0"/>
              </a:rPr>
              <a:t> </a:t>
            </a:r>
            <a:br>
              <a:rPr lang="nl-NL" sz="1200" kern="1200" baseline="0" dirty="0">
                <a:solidFill>
                  <a:schemeClr val="tx1"/>
                </a:solidFill>
                <a:effectLst/>
                <a:latin typeface="Verdana"/>
                <a:ea typeface="ＭＳ Ｐゴシック" charset="0"/>
                <a:cs typeface="ＭＳ Ｐゴシック" charset="0"/>
              </a:rPr>
            </a:br>
            <a:endParaRPr lang="nl-NL" sz="1200" kern="1200" baseline="0" dirty="0">
              <a:solidFill>
                <a:schemeClr val="tx1"/>
              </a:solidFill>
              <a:effectLst/>
              <a:latin typeface="Verdana"/>
              <a:ea typeface="ＭＳ Ｐゴシック" charset="0"/>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Verdana"/>
              <a:ea typeface="ＭＳ Ｐゴシック" charset="0"/>
              <a:cs typeface="ＭＳ Ｐゴシック" charset="0"/>
            </a:endParaRPr>
          </a:p>
          <a:p>
            <a:endParaRPr lang="nl-NL" dirty="0"/>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6</a:t>
            </a:fld>
            <a:endParaRPr lang="nl-NL"/>
          </a:p>
        </p:txBody>
      </p:sp>
    </p:spTree>
    <p:extLst>
      <p:ext uri="{BB962C8B-B14F-4D97-AF65-F5344CB8AC3E}">
        <p14:creationId xmlns:p14="http://schemas.microsoft.com/office/powerpoint/2010/main" val="2781373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Verdana"/>
                <a:ea typeface="ＭＳ Ｐゴシック" charset="0"/>
                <a:cs typeface="ＭＳ Ｐゴシック" charset="0"/>
              </a:rPr>
              <a:t>Organisatie van een thema </a:t>
            </a:r>
            <a:br>
              <a:rPr lang="nl-NL" sz="1200" b="0" i="1" kern="1200" dirty="0">
                <a:solidFill>
                  <a:schemeClr val="tx1"/>
                </a:solidFill>
                <a:effectLst/>
                <a:latin typeface="Verdana"/>
                <a:ea typeface="ＭＳ Ｐゴシック" charset="0"/>
                <a:cs typeface="ＭＳ Ｐゴシック" charset="0"/>
              </a:rPr>
            </a:br>
            <a:r>
              <a:rPr lang="nl-NL" sz="1200" kern="1200" dirty="0">
                <a:solidFill>
                  <a:schemeClr val="tx1"/>
                </a:solidFill>
                <a:effectLst/>
                <a:latin typeface="Verdana"/>
                <a:ea typeface="ＭＳ Ｐゴシック" charset="0"/>
                <a:cs typeface="ＭＳ Ｐゴシック" charset="0"/>
              </a:rPr>
              <a:t>Elk thema heeft dezelfde opbouw. </a:t>
            </a:r>
          </a:p>
          <a:p>
            <a:r>
              <a:rPr lang="nl-NL" sz="1200" kern="1200" dirty="0">
                <a:solidFill>
                  <a:schemeClr val="tx1"/>
                </a:solidFill>
                <a:effectLst/>
                <a:latin typeface="Verdana"/>
                <a:ea typeface="ＭＳ Ｐゴシック" charset="0"/>
                <a:cs typeface="ＭＳ Ｐゴシック" charset="0"/>
              </a:rPr>
              <a:t>De Doe-activiteit, de kringactiviteiten en de groepslessen zijn verdeeld over 3 weken. </a:t>
            </a:r>
          </a:p>
          <a:p>
            <a:r>
              <a:rPr lang="nl-NL" sz="1200" kern="1200" dirty="0">
                <a:solidFill>
                  <a:schemeClr val="tx1"/>
                </a:solidFill>
                <a:effectLst/>
                <a:latin typeface="Verdana"/>
                <a:ea typeface="ＭＳ Ｐゴシック" charset="0"/>
                <a:cs typeface="ＭＳ Ｐゴシック" charset="0"/>
              </a:rPr>
              <a:t>De activiteiten voor het zelfstandig werken in hoeken en met ontwikkelingsmateriaal,</a:t>
            </a:r>
            <a:r>
              <a:rPr lang="nl-NL" sz="1200" kern="1200" baseline="0" dirty="0">
                <a:solidFill>
                  <a:schemeClr val="tx1"/>
                </a:solidFill>
                <a:effectLst/>
                <a:latin typeface="Verdana"/>
                <a:ea typeface="ＭＳ Ｐゴシック" charset="0"/>
                <a:cs typeface="ＭＳ Ｐゴシック" charset="0"/>
              </a:rPr>
              <a:t> de kleine kringactiviteiten en de 5 minutenspelletjes </a:t>
            </a:r>
            <a:r>
              <a:rPr lang="nl-NL" sz="1200" kern="1200" dirty="0">
                <a:solidFill>
                  <a:schemeClr val="tx1"/>
                </a:solidFill>
                <a:effectLst/>
                <a:latin typeface="Verdana"/>
                <a:ea typeface="ＭＳ Ｐゴシック" charset="0"/>
                <a:cs typeface="ＭＳ Ｐゴシック" charset="0"/>
              </a:rPr>
              <a:t>zijn activiteiten</a:t>
            </a:r>
            <a:r>
              <a:rPr lang="nl-NL" sz="1200" kern="1200" baseline="0" dirty="0">
                <a:solidFill>
                  <a:schemeClr val="tx1"/>
                </a:solidFill>
                <a:effectLst/>
                <a:latin typeface="Verdana"/>
                <a:ea typeface="ＭＳ Ｐゴシック" charset="0"/>
                <a:cs typeface="ＭＳ Ｐゴシック" charset="0"/>
              </a:rPr>
              <a:t> </a:t>
            </a:r>
            <a:r>
              <a:rPr lang="nl-NL" sz="1200" kern="1200" dirty="0">
                <a:solidFill>
                  <a:schemeClr val="tx1"/>
                </a:solidFill>
                <a:effectLst/>
                <a:latin typeface="Verdana"/>
                <a:ea typeface="ＭＳ Ｐゴシック" charset="0"/>
                <a:cs typeface="ＭＳ Ｐゴシック" charset="0"/>
              </a:rPr>
              <a:t>die gedurende het hele thema elke dag aan bod komen.</a:t>
            </a:r>
          </a:p>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7</a:t>
            </a:fld>
            <a:endParaRPr lang="nl-NL"/>
          </a:p>
        </p:txBody>
      </p:sp>
    </p:spTree>
    <p:extLst>
      <p:ext uri="{BB962C8B-B14F-4D97-AF65-F5344CB8AC3E}">
        <p14:creationId xmlns:p14="http://schemas.microsoft.com/office/powerpoint/2010/main" val="2165352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8</a:t>
            </a:fld>
            <a:endParaRPr lang="nl-NL"/>
          </a:p>
        </p:txBody>
      </p:sp>
    </p:spTree>
    <p:extLst>
      <p:ext uri="{BB962C8B-B14F-4D97-AF65-F5344CB8AC3E}">
        <p14:creationId xmlns:p14="http://schemas.microsoft.com/office/powerpoint/2010/main" val="1537576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We nemen het even per activiteit door en bekijken enkele voorbeelden.</a:t>
            </a:r>
          </a:p>
        </p:txBody>
      </p:sp>
      <p:sp>
        <p:nvSpPr>
          <p:cNvPr id="4" name="Tijdelijke aanduiding voor dianummer 3"/>
          <p:cNvSpPr>
            <a:spLocks noGrp="1"/>
          </p:cNvSpPr>
          <p:nvPr>
            <p:ph type="sldNum" sz="quarter" idx="10"/>
          </p:nvPr>
        </p:nvSpPr>
        <p:spPr/>
        <p:txBody>
          <a:bodyPr/>
          <a:lstStyle/>
          <a:p>
            <a:pPr>
              <a:defRPr/>
            </a:pPr>
            <a:fld id="{56DE3962-F12C-D049-B941-BD57D133FEE9}" type="slidenum">
              <a:rPr lang="nl-NL" smtClean="0"/>
              <a:pPr>
                <a:defRPr/>
              </a:pPr>
              <a:t>9</a:t>
            </a:fld>
            <a:endParaRPr lang="nl-NL"/>
          </a:p>
        </p:txBody>
      </p:sp>
    </p:spTree>
    <p:extLst>
      <p:ext uri="{BB962C8B-B14F-4D97-AF65-F5344CB8AC3E}">
        <p14:creationId xmlns:p14="http://schemas.microsoft.com/office/powerpoint/2010/main" val="27768082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Kleuterplein">
    <p:spTree>
      <p:nvGrpSpPr>
        <p:cNvPr id="1" name=""/>
        <p:cNvGrpSpPr/>
        <p:nvPr/>
      </p:nvGrpSpPr>
      <p:grpSpPr>
        <a:xfrm>
          <a:off x="0" y="0"/>
          <a:ext cx="0" cy="0"/>
          <a:chOff x="0" y="0"/>
          <a:chExt cx="0" cy="0"/>
        </a:xfrm>
      </p:grpSpPr>
      <p:pic>
        <p:nvPicPr>
          <p:cNvPr id="5" name="Afbeelding 4" descr="powerpoint KLEUTERPLEIN.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3" name="Picture 9" descr="Z:\producties\Malmberg\umb jan vd meijden ppt sjablonen\logo mallmberg.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6"/>
          <p:cNvSpPr>
            <a:spLocks noGrp="1"/>
          </p:cNvSpPr>
          <p:nvPr>
            <p:ph type="body" sz="quarter" idx="10"/>
          </p:nvPr>
        </p:nvSpPr>
        <p:spPr>
          <a:xfrm>
            <a:off x="731837" y="4784725"/>
            <a:ext cx="6562725" cy="1080903"/>
          </a:xfrm>
        </p:spPr>
        <p:txBody>
          <a:bodyPr lIns="0" tIns="0" rIns="0" bIns="0" anchor="ctr" anchorCtr="0"/>
          <a:lstStyle>
            <a:lvl1pPr marL="0" indent="0">
              <a:spcBef>
                <a:spcPts val="0"/>
              </a:spcBef>
              <a:buNone/>
              <a:defRPr sz="2400">
                <a:solidFill>
                  <a:schemeClr val="bg1"/>
                </a:solidFill>
                <a:latin typeface="Verdana"/>
                <a:cs typeface="Verdana"/>
              </a:defRPr>
            </a:lvl1pPr>
            <a:lvl2pPr marL="0" indent="0">
              <a:lnSpc>
                <a:spcPct val="150000"/>
              </a:lnSpc>
              <a:spcBef>
                <a:spcPts val="0"/>
              </a:spcBef>
              <a:buNone/>
              <a:defRPr sz="1800">
                <a:solidFill>
                  <a:srgbClr val="001D3D"/>
                </a:solidFill>
                <a:latin typeface="Verdana"/>
                <a:cs typeface="Verdana"/>
              </a:defRPr>
            </a:lvl2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p:txBody>
      </p:sp>
    </p:spTree>
    <p:extLst>
      <p:ext uri="{BB962C8B-B14F-4D97-AF65-F5344CB8AC3E}">
        <p14:creationId xmlns:p14="http://schemas.microsoft.com/office/powerpoint/2010/main" val="3315554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angepaste indeling">
    <p:spTree>
      <p:nvGrpSpPr>
        <p:cNvPr id="1" name=""/>
        <p:cNvGrpSpPr/>
        <p:nvPr/>
      </p:nvGrpSpPr>
      <p:grpSpPr>
        <a:xfrm>
          <a:off x="0" y="0"/>
          <a:ext cx="0" cy="0"/>
          <a:chOff x="0" y="0"/>
          <a:chExt cx="0" cy="0"/>
        </a:xfrm>
      </p:grpSpPr>
      <p:sp>
        <p:nvSpPr>
          <p:cNvPr id="3" name="Text Placeholder 8"/>
          <p:cNvSpPr>
            <a:spLocks noGrp="1"/>
          </p:cNvSpPr>
          <p:nvPr>
            <p:ph type="body" sz="quarter" idx="10"/>
          </p:nvPr>
        </p:nvSpPr>
        <p:spPr>
          <a:xfrm>
            <a:off x="1331912" y="1296000"/>
            <a:ext cx="6480175" cy="360000"/>
          </a:xfrm>
          <a:ln>
            <a:noFill/>
          </a:ln>
        </p:spPr>
        <p:txBody>
          <a:bodyPr wrap="none" lIns="0" tIns="0" rIns="0" bIns="0"/>
          <a:lstStyle>
            <a:lvl1pPr marL="0" indent="0">
              <a:buNone/>
              <a:defRPr lang="nl-NL" sz="2000" b="1" kern="1200" dirty="0" smtClean="0">
                <a:solidFill>
                  <a:schemeClr val="tx2"/>
                </a:solidFill>
                <a:latin typeface="Verdana" charset="0"/>
                <a:ea typeface="+mj-ea"/>
                <a:cs typeface="+mj-cs"/>
              </a:defRPr>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
        <p:nvSpPr>
          <p:cNvPr id="4" name="Text Placeholder 2"/>
          <p:cNvSpPr>
            <a:spLocks noGrp="1"/>
          </p:cNvSpPr>
          <p:nvPr>
            <p:ph type="body" sz="quarter" idx="12"/>
          </p:nvPr>
        </p:nvSpPr>
        <p:spPr>
          <a:xfrm>
            <a:off x="1331914" y="1800000"/>
            <a:ext cx="6480174" cy="4426175"/>
          </a:xfrm>
        </p:spPr>
        <p:txBody>
          <a:bodyPr wrap="square" lIns="0" tIns="0" rIns="0" bIns="0"/>
          <a:lstStyle>
            <a:lvl1pPr marL="270000" indent="-270000" algn="l" defTabSz="901700" rtl="0" eaLnBrk="0" fontAlgn="base" hangingPunct="0">
              <a:lnSpc>
                <a:spcPts val="1800"/>
              </a:lnSpc>
              <a:spcBef>
                <a:spcPts val="0"/>
              </a:spcBef>
              <a:spcAft>
                <a:spcPts val="600"/>
              </a:spcAft>
              <a:buClr>
                <a:srgbClr val="0088A2"/>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tabLst>
                <a:tab pos="1235075" algn="l"/>
              </a:tabLst>
              <a:defRPr lang="nl-NL" sz="1400" kern="1200" baseline="0" dirty="0" smtClean="0">
                <a:solidFill>
                  <a:schemeClr val="tx1"/>
                </a:solidFill>
                <a:latin typeface="Verdana"/>
                <a:ea typeface="ＭＳ Ｐゴシック" charset="0"/>
                <a:cs typeface="Verdana"/>
              </a:defRPr>
            </a:lvl2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p:txBody>
      </p:sp>
    </p:spTree>
    <p:extLst>
      <p:ext uri="{BB962C8B-B14F-4D97-AF65-F5344CB8AC3E}">
        <p14:creationId xmlns:p14="http://schemas.microsoft.com/office/powerpoint/2010/main" val="158461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a:t>Titelstijl van model bewerken</a:t>
            </a:r>
          </a:p>
        </p:txBody>
      </p:sp>
      <p:sp>
        <p:nvSpPr>
          <p:cNvPr id="3" name="Sub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1322719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a:t>Titelstijl van model bewerken</a:t>
            </a:r>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2266942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107340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a:t>Titelstijl van model bewerken</a:t>
            </a:r>
          </a:p>
        </p:txBody>
      </p:sp>
      <p:sp>
        <p:nvSpPr>
          <p:cNvPr id="3" name="Tijdelijke aanduiding voor inhoud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204061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8" name="Tijdelijke aanduiding voor voettekst 7"/>
          <p:cNvSpPr>
            <a:spLocks noGrp="1"/>
          </p:cNvSpPr>
          <p:nvPr>
            <p:ph type="ftr" sz="quarter" idx="11"/>
          </p:nvPr>
        </p:nvSpPr>
        <p:spPr>
          <a:xfrm>
            <a:off x="3124200" y="6356350"/>
            <a:ext cx="28956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42353712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a:t>Titelstijl van model bewerken</a:t>
            </a:r>
          </a:p>
        </p:txBody>
      </p:sp>
      <p:sp>
        <p:nvSpPr>
          <p:cNvPr id="3" name="Tijdelijke aanduiding voor datum 2"/>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4" name="Tijdelijke aanduiding voor voettekst 3"/>
          <p:cNvSpPr>
            <a:spLocks noGrp="1"/>
          </p:cNvSpPr>
          <p:nvPr>
            <p:ph type="ftr" sz="quarter" idx="11"/>
          </p:nvPr>
        </p:nvSpPr>
        <p:spPr>
          <a:xfrm>
            <a:off x="3124200" y="6356350"/>
            <a:ext cx="28956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13716573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3" name="Tijdelijke aanduiding voor voettekst 2"/>
          <p:cNvSpPr>
            <a:spLocks noGrp="1"/>
          </p:cNvSpPr>
          <p:nvPr>
            <p:ph type="ftr" sz="quarter" idx="11"/>
          </p:nvPr>
        </p:nvSpPr>
        <p:spPr>
          <a:xfrm>
            <a:off x="3124200" y="6356350"/>
            <a:ext cx="28956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39836271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2434162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6" name="Tijdelijke aanduiding voor voettekst 5"/>
          <p:cNvSpPr>
            <a:spLocks noGrp="1"/>
          </p:cNvSpPr>
          <p:nvPr>
            <p:ph type="ftr" sz="quarter" idx="11"/>
          </p:nvPr>
        </p:nvSpPr>
        <p:spPr>
          <a:xfrm>
            <a:off x="3124200" y="6356350"/>
            <a:ext cx="28956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44478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Kleuterplein">
    <p:bg>
      <p:bgRef idx="1001">
        <a:schemeClr val="bg1"/>
      </p:bgRef>
    </p:bg>
    <p:spTree>
      <p:nvGrpSpPr>
        <p:cNvPr id="1" name=""/>
        <p:cNvGrpSpPr/>
        <p:nvPr/>
      </p:nvGrpSpPr>
      <p:grpSpPr>
        <a:xfrm>
          <a:off x="0" y="0"/>
          <a:ext cx="0" cy="0"/>
          <a:chOff x="0" y="0"/>
          <a:chExt cx="0" cy="0"/>
        </a:xfrm>
      </p:grpSpPr>
      <p:pic>
        <p:nvPicPr>
          <p:cNvPr id="5" name="Afbeelding 4" descr="powerpoint KLEUTERPLEIN090920146.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
        <p:nvSpPr>
          <p:cNvPr id="9" name="Text Placeholder 8"/>
          <p:cNvSpPr>
            <a:spLocks noGrp="1"/>
          </p:cNvSpPr>
          <p:nvPr>
            <p:ph type="body" sz="quarter" idx="10"/>
          </p:nvPr>
        </p:nvSpPr>
        <p:spPr>
          <a:xfrm>
            <a:off x="1331912" y="1296000"/>
            <a:ext cx="6480175" cy="360000"/>
          </a:xfrm>
          <a:ln>
            <a:noFill/>
          </a:ln>
        </p:spPr>
        <p:txBody>
          <a:bodyPr wrap="none" lIns="0" tIns="0" rIns="0" bIns="0"/>
          <a:lstStyle>
            <a:lvl1pPr marL="0" indent="0">
              <a:buNone/>
              <a:defRPr lang="nl-NL" sz="2000" b="1" kern="1200" dirty="0" smtClean="0">
                <a:solidFill>
                  <a:schemeClr val="tx2"/>
                </a:solidFill>
                <a:latin typeface="Verdana" charset="0"/>
                <a:ea typeface="+mj-ea"/>
                <a:cs typeface="+mj-cs"/>
              </a:defRPr>
            </a:lvl1pPr>
          </a:lstStyle>
          <a:p>
            <a:pPr lvl="0"/>
            <a:r>
              <a:rPr lang="nl-NL"/>
              <a:t>Click to edit Master text styles</a:t>
            </a:r>
          </a:p>
        </p:txBody>
      </p:sp>
      <p:sp>
        <p:nvSpPr>
          <p:cNvPr id="3" name="Text Placeholder 2"/>
          <p:cNvSpPr>
            <a:spLocks noGrp="1"/>
          </p:cNvSpPr>
          <p:nvPr>
            <p:ph type="body" sz="quarter" idx="12"/>
          </p:nvPr>
        </p:nvSpPr>
        <p:spPr>
          <a:xfrm>
            <a:off x="1331914" y="1800000"/>
            <a:ext cx="6480174" cy="4426175"/>
          </a:xfrm>
        </p:spPr>
        <p:txBody>
          <a:bodyPr wrap="square" lIns="0" tIns="0" rIns="0" bIns="0"/>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tabLst>
                <a:tab pos="1235075" algn="l"/>
              </a:tabLst>
              <a:defRPr lang="nl-NL" sz="1400" kern="1200" baseline="0" dirty="0" smtClean="0">
                <a:solidFill>
                  <a:schemeClr val="tx1"/>
                </a:solidFill>
                <a:latin typeface="Verdana"/>
                <a:ea typeface="ＭＳ Ｐゴシック" charset="0"/>
                <a:cs typeface="Verdana"/>
              </a:defRPr>
            </a:lvl2pPr>
          </a:lstStyle>
          <a:p>
            <a:pPr lvl="0"/>
            <a:r>
              <a:rPr lang="nl-NL" noProof="0" dirty="0"/>
              <a:t>Click </a:t>
            </a:r>
            <a:r>
              <a:rPr lang="nl-NL" noProof="0" dirty="0" err="1"/>
              <a:t>to</a:t>
            </a:r>
            <a:r>
              <a:rPr lang="nl-NL" noProof="0" dirty="0"/>
              <a:t> </a:t>
            </a:r>
            <a:r>
              <a:rPr lang="nl-NL" noProof="0" dirty="0" err="1"/>
              <a:t>edit</a:t>
            </a:r>
            <a:r>
              <a:rPr lang="nl-NL" noProof="0" dirty="0"/>
              <a:t> Master </a:t>
            </a:r>
            <a:r>
              <a:rPr lang="nl-NL" noProof="0" dirty="0" err="1"/>
              <a:t>text</a:t>
            </a:r>
            <a:r>
              <a:rPr lang="nl-NL" noProof="0" dirty="0"/>
              <a:t> </a:t>
            </a:r>
            <a:r>
              <a:rPr lang="nl-NL" noProof="0" dirty="0" err="1"/>
              <a:t>styles</a:t>
            </a:r>
            <a:endParaRPr lang="nl-NL" noProof="0" dirty="0"/>
          </a:p>
          <a:p>
            <a:pPr lvl="1"/>
            <a:r>
              <a:rPr lang="nl-NL" noProof="0" dirty="0"/>
              <a:t>Second level</a:t>
            </a:r>
          </a:p>
        </p:txBody>
      </p:sp>
      <p:pic>
        <p:nvPicPr>
          <p:cNvPr id="8" name="Picture 9" descr="Z:\producties\Malmberg\umb jan vd meijden ppt sjablonen\logo mallmberg.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765448"/>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a:t>Titelstijl van model bewerken</a:t>
            </a:r>
          </a:p>
        </p:txBody>
      </p:sp>
      <p:sp>
        <p:nvSpPr>
          <p:cNvPr id="3" name="Tijdelijke aanduiding voor verticale tekst 2"/>
          <p:cNvSpPr>
            <a:spLocks noGrp="1"/>
          </p:cNvSpPr>
          <p:nvPr>
            <p:ph type="body" orient="vert" idx="1"/>
          </p:nvPr>
        </p:nvSpPr>
        <p:spPr>
          <a:xfrm>
            <a:off x="457200" y="1600200"/>
            <a:ext cx="8229600" cy="4525963"/>
          </a:xfrm>
          <a:prstGeom prst="rect">
            <a:avLst/>
          </a:prstGeo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15134145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a:prstGeom prst="rect">
            <a:avLst/>
          </a:prstGeo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457200" y="274638"/>
            <a:ext cx="6019800" cy="5851525"/>
          </a:xfrm>
          <a:prstGeom prst="rect">
            <a:avLst/>
          </a:prstGeo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DD3771E6-131F-D44F-AE4D-7473E60CCC15}" type="datetimeFigureOut">
              <a:rPr lang="nl-NL" smtClean="0"/>
              <a:t>7-7-2021</a:t>
            </a:fld>
            <a:endParaRPr lang="nl-NL"/>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4720E742-2FFF-1F43-BBD1-09CB7D6F0D89}" type="slidenum">
              <a:rPr lang="nl-NL" smtClean="0"/>
              <a:t>‹nr.›</a:t>
            </a:fld>
            <a:endParaRPr lang="nl-NL"/>
          </a:p>
        </p:txBody>
      </p:sp>
    </p:spTree>
    <p:extLst>
      <p:ext uri="{BB962C8B-B14F-4D97-AF65-F5344CB8AC3E}">
        <p14:creationId xmlns:p14="http://schemas.microsoft.com/office/powerpoint/2010/main" val="2375038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titel Kleuterplein">
    <p:spTree>
      <p:nvGrpSpPr>
        <p:cNvPr id="1" name=""/>
        <p:cNvGrpSpPr/>
        <p:nvPr/>
      </p:nvGrpSpPr>
      <p:grpSpPr>
        <a:xfrm>
          <a:off x="0" y="0"/>
          <a:ext cx="0" cy="0"/>
          <a:chOff x="0" y="0"/>
          <a:chExt cx="0" cy="0"/>
        </a:xfrm>
      </p:grpSpPr>
      <p:pic>
        <p:nvPicPr>
          <p:cNvPr id="3" name="Afbeelding 2" descr="powerpoint KLEUTERPLEIN3.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6675"/>
            <a:ext cx="9232900" cy="6924675"/>
          </a:xfrm>
          <a:prstGeom prst="rect">
            <a:avLst/>
          </a:prstGeom>
        </p:spPr>
      </p:pic>
      <p:sp>
        <p:nvSpPr>
          <p:cNvPr id="2"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4" name="Picture 9" descr="Z:\producties\Malmberg\umb jan vd meijden ppt sjablonen\logo mallmberg.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6212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leuterplein hoofdstuk">
    <p:spTree>
      <p:nvGrpSpPr>
        <p:cNvPr id="1" name=""/>
        <p:cNvGrpSpPr/>
        <p:nvPr/>
      </p:nvGrpSpPr>
      <p:grpSpPr>
        <a:xfrm>
          <a:off x="0" y="0"/>
          <a:ext cx="0" cy="0"/>
          <a:chOff x="0" y="0"/>
          <a:chExt cx="0" cy="0"/>
        </a:xfrm>
      </p:grpSpPr>
      <p:pic>
        <p:nvPicPr>
          <p:cNvPr id="6" name="Afbeelding 5" descr="powerpoint KLEUTERPLEIN090920143.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76200"/>
            <a:ext cx="9245600" cy="6934200"/>
          </a:xfrm>
          <a:prstGeom prst="rect">
            <a:avLst/>
          </a:prstGeom>
        </p:spPr>
      </p:pic>
      <p:sp>
        <p:nvSpPr>
          <p:cNvPr id="4"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7" name="Picture 9" descr="Z:\producties\Malmberg\umb jan vd meijden ppt sjablonen\logo mallmberg.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751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leuterplein basis">
    <p:spTree>
      <p:nvGrpSpPr>
        <p:cNvPr id="1" name=""/>
        <p:cNvGrpSpPr/>
        <p:nvPr/>
      </p:nvGrpSpPr>
      <p:grpSpPr>
        <a:xfrm>
          <a:off x="0" y="0"/>
          <a:ext cx="0" cy="0"/>
          <a:chOff x="0" y="0"/>
          <a:chExt cx="0" cy="0"/>
        </a:xfrm>
      </p:grpSpPr>
      <p:pic>
        <p:nvPicPr>
          <p:cNvPr id="5" name="Afbeelding 4" descr="powerpoint KLEUTERPLEIN1908201412.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3" name="Picture 9" descr="Z:\producties\Malmberg\umb jan vd meijden ppt sjablonen\logo mallmberg.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al 3"/>
          <p:cNvSpPr/>
          <p:nvPr userDrawn="1"/>
        </p:nvSpPr>
        <p:spPr bwMode="auto">
          <a:xfrm>
            <a:off x="8147050" y="-22860"/>
            <a:ext cx="53975" cy="45719"/>
          </a:xfrm>
          <a:prstGeom prst="ellipse">
            <a:avLst/>
          </a:prstGeom>
          <a:solidFill>
            <a:srgbClr val="96A582"/>
          </a:solidFill>
          <a:ln>
            <a:noFill/>
          </a:ln>
          <a:effectLst/>
        </p:spPr>
        <p:txBody>
          <a:bodyPr vert="horz" wrap="square" lIns="91440" tIns="45720" rIns="91440" bIns="45720" numCol="1" rtlCol="0" anchor="t" anchorCtr="0" compatLnSpc="1">
            <a:prstTxWarp prst="textNoShape">
              <a:avLst/>
            </a:prstTxWarp>
          </a:bodyPr>
          <a:lstStyle/>
          <a:p>
            <a:pPr marL="0" marR="0" indent="0" algn="l" defTabSz="901700" rtl="0" eaLnBrk="1" fontAlgn="base" latinLnBrk="0" hangingPunct="1">
              <a:lnSpc>
                <a:spcPct val="100000"/>
              </a:lnSpc>
              <a:spcBef>
                <a:spcPct val="20000"/>
              </a:spcBef>
              <a:spcAft>
                <a:spcPct val="0"/>
              </a:spcAft>
              <a:buClrTx/>
              <a:buSzTx/>
              <a:buFont typeface="Times New Roman" charset="0"/>
              <a:buChar char="•"/>
              <a:tabLst/>
            </a:pPr>
            <a:endParaRPr kumimoji="0" lang="nl-NL" sz="2400" b="0" i="0" u="none" strike="noStrike" cap="none" normalizeH="0" baseline="0">
              <a:ln>
                <a:noFill/>
              </a:ln>
              <a:solidFill>
                <a:srgbClr val="000000"/>
              </a:solidFill>
              <a:effectLst/>
              <a:latin typeface="Verdana" charset="0"/>
              <a:ea typeface="ＭＳ Ｐゴシック" charset="0"/>
            </a:endParaRPr>
          </a:p>
        </p:txBody>
      </p:sp>
      <p:sp>
        <p:nvSpPr>
          <p:cNvPr id="6" name="Text Placeholder 6"/>
          <p:cNvSpPr>
            <a:spLocks noGrp="1"/>
          </p:cNvSpPr>
          <p:nvPr>
            <p:ph type="body" sz="quarter" idx="10"/>
          </p:nvPr>
        </p:nvSpPr>
        <p:spPr>
          <a:xfrm>
            <a:off x="485774" y="38200"/>
            <a:ext cx="5760000" cy="360000"/>
          </a:xfrm>
        </p:spPr>
        <p:txBody>
          <a:bodyPr wrap="square" lIns="0" tIns="0" rIns="0" bIns="0" anchor="ctr" anchorCtr="0"/>
          <a:lstStyle>
            <a:lvl1pPr marL="0" indent="0">
              <a:spcBef>
                <a:spcPts val="0"/>
              </a:spcBef>
              <a:buNone/>
              <a:defRPr sz="1200" b="0" i="0" baseline="0">
                <a:latin typeface="Verdana"/>
                <a:cs typeface="Verdana"/>
              </a:defRPr>
            </a:lvl1p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p:txBody>
      </p:sp>
    </p:spTree>
    <p:extLst>
      <p:ext uri="{BB962C8B-B14F-4D97-AF65-F5344CB8AC3E}">
        <p14:creationId xmlns:p14="http://schemas.microsoft.com/office/powerpoint/2010/main" val="783559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leuterplein kikker">
    <p:spTree>
      <p:nvGrpSpPr>
        <p:cNvPr id="1" name=""/>
        <p:cNvGrpSpPr/>
        <p:nvPr/>
      </p:nvGrpSpPr>
      <p:grpSpPr>
        <a:xfrm>
          <a:off x="0" y="0"/>
          <a:ext cx="0" cy="0"/>
          <a:chOff x="0" y="0"/>
          <a:chExt cx="0" cy="0"/>
        </a:xfrm>
      </p:grpSpPr>
      <p:pic>
        <p:nvPicPr>
          <p:cNvPr id="2" name="Afbeelding 1" descr="powerpoint KLEUTERPLEIN090920145.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6675"/>
            <a:ext cx="9232900" cy="6924675"/>
          </a:xfrm>
          <a:prstGeom prst="rect">
            <a:avLst/>
          </a:prstGeom>
        </p:spPr>
      </p:pic>
      <p:sp>
        <p:nvSpPr>
          <p:cNvPr id="3"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4" name="Picture 9" descr="Z:\producties\Malmberg\umb jan vd meijden ppt sjablonen\logo mallmberg.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jdelijke aanduiding voor tekst 3"/>
          <p:cNvSpPr txBox="1">
            <a:spLocks/>
          </p:cNvSpPr>
          <p:nvPr userDrawn="1"/>
        </p:nvSpPr>
        <p:spPr>
          <a:xfrm>
            <a:off x="485351" y="5023890"/>
            <a:ext cx="5940960" cy="794452"/>
          </a:xfrm>
          <a:prstGeom prst="rect">
            <a:avLst/>
          </a:prstGeom>
        </p:spPr>
        <p:txBody>
          <a:bodyPr/>
          <a:lstStyle>
            <a:lvl1pPr marL="190500" indent="-190500" algn="l" defTabSz="901700" rtl="0" eaLnBrk="0" fontAlgn="base" hangingPunct="0">
              <a:lnSpc>
                <a:spcPct val="90000"/>
              </a:lnSpc>
              <a:spcBef>
                <a:spcPct val="20000"/>
              </a:spcBef>
              <a:spcAft>
                <a:spcPct val="0"/>
              </a:spcAft>
              <a:buFont typeface="Times" charset="0"/>
              <a:buChar char="•"/>
              <a:tabLst>
                <a:tab pos="1235075" algn="l"/>
              </a:tabLst>
              <a:defRPr sz="2000">
                <a:solidFill>
                  <a:schemeClr val="tx1"/>
                </a:solidFill>
                <a:latin typeface="Verdana"/>
                <a:ea typeface="ＭＳ Ｐゴシック" charset="0"/>
                <a:cs typeface="+mn-cs"/>
              </a:defRPr>
            </a:lvl1pPr>
            <a:lvl2pPr marL="381000" indent="163513" algn="l" defTabSz="901700" rtl="0" eaLnBrk="0" fontAlgn="base" hangingPunct="0">
              <a:spcBef>
                <a:spcPct val="20000"/>
              </a:spcBef>
              <a:spcAft>
                <a:spcPct val="0"/>
              </a:spcAft>
              <a:buFont typeface="Times" charset="0"/>
              <a:buChar char="-"/>
              <a:tabLst>
                <a:tab pos="1235075" algn="l"/>
              </a:tabLst>
              <a:defRPr>
                <a:solidFill>
                  <a:schemeClr val="tx1"/>
                </a:solidFill>
                <a:latin typeface="Verdana"/>
                <a:ea typeface="ＭＳ Ｐゴシック" charset="0"/>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None/>
            </a:pPr>
            <a:endParaRPr lang="nl-NL" sz="3200" b="1" dirty="0">
              <a:solidFill>
                <a:schemeClr val="bg1"/>
              </a:solidFill>
            </a:endParaRPr>
          </a:p>
        </p:txBody>
      </p:sp>
    </p:spTree>
    <p:extLst>
      <p:ext uri="{BB962C8B-B14F-4D97-AF65-F5344CB8AC3E}">
        <p14:creationId xmlns:p14="http://schemas.microsoft.com/office/powerpoint/2010/main" val="269720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leuterplein appel">
    <p:spTree>
      <p:nvGrpSpPr>
        <p:cNvPr id="1" name=""/>
        <p:cNvGrpSpPr/>
        <p:nvPr/>
      </p:nvGrpSpPr>
      <p:grpSpPr>
        <a:xfrm>
          <a:off x="0" y="0"/>
          <a:ext cx="0" cy="0"/>
          <a:chOff x="0" y="0"/>
          <a:chExt cx="0" cy="0"/>
        </a:xfrm>
      </p:grpSpPr>
      <p:pic>
        <p:nvPicPr>
          <p:cNvPr id="3" name="Afbeelding 2" descr="powerpoint KLEUTERPLEIN090920144.jpg"/>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6675"/>
            <a:ext cx="9232900" cy="6924675"/>
          </a:xfrm>
          <a:prstGeom prst="rect">
            <a:avLst/>
          </a:prstGeom>
        </p:spPr>
      </p:pic>
      <p:sp>
        <p:nvSpPr>
          <p:cNvPr id="4"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7" name="Picture 9" descr="Z:\producties\Malmberg\umb jan vd meijden ppt sjablonen\logo mallmberg.jpg"/>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1886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al actief spelling basis">
    <p:spTree>
      <p:nvGrpSpPr>
        <p:cNvPr id="1" name=""/>
        <p:cNvGrpSpPr/>
        <p:nvPr/>
      </p:nvGrpSpPr>
      <p:grpSpPr>
        <a:xfrm>
          <a:off x="0" y="0"/>
          <a:ext cx="0" cy="0"/>
          <a:chOff x="0" y="0"/>
          <a:chExt cx="0" cy="0"/>
        </a:xfrm>
      </p:grpSpPr>
      <p:sp>
        <p:nvSpPr>
          <p:cNvPr id="2"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3" name="Picture 9" descr="Z:\producties\Malmberg\umb jan vd meijden ppt sjablonen\logo mallmberg.jp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581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ind pagina">
    <p:spTree>
      <p:nvGrpSpPr>
        <p:cNvPr id="1" name=""/>
        <p:cNvGrpSpPr/>
        <p:nvPr/>
      </p:nvGrpSpPr>
      <p:grpSpPr>
        <a:xfrm>
          <a:off x="0" y="0"/>
          <a:ext cx="0" cy="0"/>
          <a:chOff x="0" y="0"/>
          <a:chExt cx="0" cy="0"/>
        </a:xfrm>
      </p:grpSpPr>
      <p:sp>
        <p:nvSpPr>
          <p:cNvPr id="2" name="Line 9"/>
          <p:cNvSpPr>
            <a:spLocks noChangeShapeType="1"/>
          </p:cNvSpPr>
          <p:nvPr/>
        </p:nvSpPr>
        <p:spPr bwMode="auto">
          <a:xfrm>
            <a:off x="1295400" y="2057400"/>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pic>
        <p:nvPicPr>
          <p:cNvPr id="3" name="Picture 4" descr="logo"/>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2171700" y="2590800"/>
            <a:ext cx="4800600" cy="111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4535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243013" y="1066800"/>
            <a:ext cx="66579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027" name="Rectangle 3"/>
          <p:cNvSpPr>
            <a:spLocks noGrp="1" noChangeArrowheads="1"/>
          </p:cNvSpPr>
          <p:nvPr>
            <p:ph type="body" idx="1"/>
          </p:nvPr>
        </p:nvSpPr>
        <p:spPr bwMode="auto">
          <a:xfrm>
            <a:off x="1257300" y="1816100"/>
            <a:ext cx="66579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dirty="0"/>
              <a:t>Click </a:t>
            </a:r>
            <a:r>
              <a:rPr lang="nl-NL" dirty="0" err="1"/>
              <a:t>to</a:t>
            </a:r>
            <a:r>
              <a:rPr lang="nl-NL" dirty="0"/>
              <a:t> </a:t>
            </a:r>
            <a:r>
              <a:rPr lang="nl-NL" dirty="0" err="1"/>
              <a:t>edit</a:t>
            </a:r>
            <a:r>
              <a:rPr lang="nl-NL" dirty="0"/>
              <a:t> Master </a:t>
            </a:r>
            <a:r>
              <a:rPr lang="nl-NL" dirty="0" err="1"/>
              <a:t>text</a:t>
            </a:r>
            <a:r>
              <a:rPr lang="nl-NL" dirty="0"/>
              <a:t> </a:t>
            </a:r>
            <a:r>
              <a:rPr lang="nl-NL" dirty="0" err="1"/>
              <a:t>styles</a:t>
            </a:r>
            <a:endParaRPr lang="nl-NL" dirty="0"/>
          </a:p>
          <a:p>
            <a:pPr lvl="1"/>
            <a:r>
              <a:rPr lang="nl-NL" dirty="0"/>
              <a:t>Second level</a:t>
            </a:r>
          </a:p>
          <a:p>
            <a:pPr lvl="2"/>
            <a:r>
              <a:rPr lang="nl-NL" dirty="0" err="1"/>
              <a:t>Third</a:t>
            </a:r>
            <a:r>
              <a:rPr lang="nl-NL" dirty="0"/>
              <a:t> level</a:t>
            </a:r>
          </a:p>
        </p:txBody>
      </p:sp>
    </p:spTree>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Lst>
  <p:txStyles>
    <p:titleStyle>
      <a:lvl1pPr algn="l" rtl="0" eaLnBrk="0" fontAlgn="base" hangingPunct="0">
        <a:spcBef>
          <a:spcPct val="0"/>
        </a:spcBef>
        <a:spcAft>
          <a:spcPct val="0"/>
        </a:spcAft>
        <a:defRPr sz="2600" b="1">
          <a:solidFill>
            <a:schemeClr val="tx2"/>
          </a:solidFill>
          <a:latin typeface="Verdana"/>
          <a:ea typeface="ＭＳ Ｐゴシック" charset="0"/>
          <a:cs typeface="+mj-cs"/>
        </a:defRPr>
      </a:lvl1pPr>
      <a:lvl2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2600" b="1">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2600" b="1">
          <a:solidFill>
            <a:schemeClr val="tx2"/>
          </a:solidFill>
          <a:latin typeface="Verdana" charset="0"/>
          <a:ea typeface="ＭＳ Ｐゴシック" charset="0"/>
        </a:defRPr>
      </a:lvl6pPr>
      <a:lvl7pPr marL="914400" algn="l" rtl="0" fontAlgn="base">
        <a:spcBef>
          <a:spcPct val="0"/>
        </a:spcBef>
        <a:spcAft>
          <a:spcPct val="0"/>
        </a:spcAft>
        <a:defRPr sz="2600" b="1">
          <a:solidFill>
            <a:schemeClr val="tx2"/>
          </a:solidFill>
          <a:latin typeface="Verdana" charset="0"/>
          <a:ea typeface="ＭＳ Ｐゴシック" charset="0"/>
        </a:defRPr>
      </a:lvl7pPr>
      <a:lvl8pPr marL="1371600" algn="l" rtl="0" fontAlgn="base">
        <a:spcBef>
          <a:spcPct val="0"/>
        </a:spcBef>
        <a:spcAft>
          <a:spcPct val="0"/>
        </a:spcAft>
        <a:defRPr sz="2600" b="1">
          <a:solidFill>
            <a:schemeClr val="tx2"/>
          </a:solidFill>
          <a:latin typeface="Verdana" charset="0"/>
          <a:ea typeface="ＭＳ Ｐゴシック" charset="0"/>
        </a:defRPr>
      </a:lvl8pPr>
      <a:lvl9pPr marL="1828800" algn="l" rtl="0" fontAlgn="base">
        <a:spcBef>
          <a:spcPct val="0"/>
        </a:spcBef>
        <a:spcAft>
          <a:spcPct val="0"/>
        </a:spcAft>
        <a:defRPr sz="2600" b="1">
          <a:solidFill>
            <a:schemeClr val="tx2"/>
          </a:solidFill>
          <a:latin typeface="Verdana" charset="0"/>
          <a:ea typeface="ＭＳ Ｐゴシック" charset="0"/>
        </a:defRPr>
      </a:lvl9pPr>
    </p:titleStyle>
    <p:bodyStyle>
      <a:lvl1pPr marL="190500" indent="-190500" algn="l" defTabSz="901700" rtl="0" eaLnBrk="0" fontAlgn="base" hangingPunct="0">
        <a:lnSpc>
          <a:spcPct val="90000"/>
        </a:lnSpc>
        <a:spcBef>
          <a:spcPct val="20000"/>
        </a:spcBef>
        <a:spcAft>
          <a:spcPct val="0"/>
        </a:spcAft>
        <a:buFont typeface="Times" charset="0"/>
        <a:buChar char="•"/>
        <a:tabLst>
          <a:tab pos="1235075" algn="l"/>
        </a:tabLst>
        <a:defRPr sz="2000">
          <a:solidFill>
            <a:schemeClr val="tx1"/>
          </a:solidFill>
          <a:latin typeface="Verdana"/>
          <a:ea typeface="ＭＳ Ｐゴシック" charset="0"/>
          <a:cs typeface="+mn-cs"/>
        </a:defRPr>
      </a:lvl1pPr>
      <a:lvl2pPr marL="381000" indent="163513" algn="l" defTabSz="901700" rtl="0" eaLnBrk="0" fontAlgn="base" hangingPunct="0">
        <a:spcBef>
          <a:spcPct val="20000"/>
        </a:spcBef>
        <a:spcAft>
          <a:spcPct val="0"/>
        </a:spcAft>
        <a:buFont typeface="Times" charset="0"/>
        <a:buChar char="-"/>
        <a:tabLst>
          <a:tab pos="1235075" algn="l"/>
        </a:tabLst>
        <a:defRPr>
          <a:solidFill>
            <a:schemeClr val="tx1"/>
          </a:solidFill>
          <a:latin typeface="Verdana"/>
          <a:ea typeface="ＭＳ Ｐゴシック" charset="0"/>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76790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2.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image" Target="../media/image21.emf"/><Relationship Id="rId18" Type="http://schemas.openxmlformats.org/officeDocument/2006/relationships/image" Target="../media/image26.emf"/><Relationship Id="rId3" Type="http://schemas.openxmlformats.org/officeDocument/2006/relationships/image" Target="../media/image11.emf"/><Relationship Id="rId7" Type="http://schemas.openxmlformats.org/officeDocument/2006/relationships/image" Target="../media/image15.emf"/><Relationship Id="rId12" Type="http://schemas.openxmlformats.org/officeDocument/2006/relationships/image" Target="../media/image20.emf"/><Relationship Id="rId17" Type="http://schemas.openxmlformats.org/officeDocument/2006/relationships/image" Target="../media/image25.emf"/><Relationship Id="rId2" Type="http://schemas.openxmlformats.org/officeDocument/2006/relationships/notesSlide" Target="../notesSlides/notesSlide4.xml"/><Relationship Id="rId16"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emf"/><Relationship Id="rId5" Type="http://schemas.openxmlformats.org/officeDocument/2006/relationships/image" Target="../media/image13.emf"/><Relationship Id="rId15" Type="http://schemas.openxmlformats.org/officeDocument/2006/relationships/image" Target="../media/image23.emf"/><Relationship Id="rId10" Type="http://schemas.openxmlformats.org/officeDocument/2006/relationships/image" Target="../media/image18.emf"/><Relationship Id="rId4" Type="http://schemas.openxmlformats.org/officeDocument/2006/relationships/image" Target="../media/image12.emf"/><Relationship Id="rId9" Type="http://schemas.openxmlformats.org/officeDocument/2006/relationships/image" Target="../media/image17.emf"/><Relationship Id="rId14" Type="http://schemas.openxmlformats.org/officeDocument/2006/relationships/image" Target="../media/image22.emf"/></Relationships>
</file>

<file path=ppt/slides/_rels/slide5.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12" Type="http://schemas.openxmlformats.org/officeDocument/2006/relationships/image" Target="../media/image36.em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s>
</file>

<file path=ppt/slides/_rels/slide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1" dirty="0" err="1">
                <a:solidFill>
                  <a:srgbClr val="001D3D"/>
                </a:solidFill>
              </a:rPr>
              <a:t>Kleuterplein</a:t>
            </a:r>
            <a:endParaRPr lang="en-US" b="1" dirty="0">
              <a:solidFill>
                <a:srgbClr val="001D3D"/>
              </a:solidFill>
            </a:endParaRPr>
          </a:p>
          <a:p>
            <a:pPr lvl="1"/>
            <a:r>
              <a:rPr lang="en-US" dirty="0">
                <a:solidFill>
                  <a:schemeClr val="bg1"/>
                </a:solidFill>
              </a:rPr>
              <a:t>Kleuterpakket | instroomgroep, groep 1 en groep 2</a:t>
            </a:r>
          </a:p>
        </p:txBody>
      </p:sp>
      <p:sp>
        <p:nvSpPr>
          <p:cNvPr id="9" name="Tekstvak 8"/>
          <p:cNvSpPr txBox="1"/>
          <p:nvPr/>
        </p:nvSpPr>
        <p:spPr bwMode="auto">
          <a:xfrm>
            <a:off x="3559474" y="731263"/>
            <a:ext cx="4925542"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square" lIns="0" tIns="0" rIns="0" bIns="0" rtlCol="0">
            <a:spAutoFit/>
          </a:bodyPr>
          <a:lstStyle/>
          <a:p>
            <a:pPr marL="271463" indent="-271463" eaLnBrk="1" hangingPunct="1">
              <a:buClr>
                <a:srgbClr val="65A701"/>
              </a:buClr>
              <a:buSzPct val="125000"/>
              <a:buFont typeface="Lucida Grande" charset="0"/>
              <a:buChar char="•"/>
            </a:pPr>
            <a:endParaRPr lang="nl-NL" sz="1400" dirty="0" err="1"/>
          </a:p>
        </p:txBody>
      </p:sp>
      <p:sp>
        <p:nvSpPr>
          <p:cNvPr id="5" name="Tekstvak 4"/>
          <p:cNvSpPr txBox="1"/>
          <p:nvPr/>
        </p:nvSpPr>
        <p:spPr bwMode="auto">
          <a:xfrm>
            <a:off x="-1511300" y="381000"/>
            <a:ext cx="1257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none" lIns="0" tIns="0" rIns="0" bIns="0" rtlCol="0">
            <a:spAutoFit/>
          </a:bodyPr>
          <a:lstStyle/>
          <a:p>
            <a:pPr marL="271463" indent="-271463" eaLnBrk="1" hangingPunct="1">
              <a:buClr>
                <a:srgbClr val="65A701"/>
              </a:buClr>
              <a:buSzPct val="125000"/>
              <a:buFont typeface="Lucida Grande" charset="0"/>
              <a:buChar char="•"/>
            </a:pPr>
            <a:endParaRPr lang="nl-NL" sz="1400" dirty="0" err="1"/>
          </a:p>
        </p:txBody>
      </p:sp>
      <p:sp>
        <p:nvSpPr>
          <p:cNvPr id="7" name="Tekstvak 6"/>
          <p:cNvSpPr txBox="1"/>
          <p:nvPr/>
        </p:nvSpPr>
        <p:spPr bwMode="auto">
          <a:xfrm>
            <a:off x="-1282700" y="190500"/>
            <a:ext cx="1257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none" lIns="0" tIns="0" rIns="0" bIns="0" rtlCol="0">
            <a:spAutoFit/>
          </a:bodyPr>
          <a:lstStyle/>
          <a:p>
            <a:pPr marL="271463" indent="-271463" eaLnBrk="1" hangingPunct="1">
              <a:buClr>
                <a:srgbClr val="65A701"/>
              </a:buClr>
              <a:buSzPct val="125000"/>
              <a:buFont typeface="Lucida Grande" charset="0"/>
              <a:buChar char="•"/>
            </a:pPr>
            <a:endParaRPr lang="nl-NL" sz="1400" dirty="0" err="1"/>
          </a:p>
        </p:txBody>
      </p:sp>
      <p:sp>
        <p:nvSpPr>
          <p:cNvPr id="12" name="Tekstvak 11"/>
          <p:cNvSpPr txBox="1"/>
          <p:nvPr/>
        </p:nvSpPr>
        <p:spPr bwMode="auto">
          <a:xfrm>
            <a:off x="-355600" y="190500"/>
            <a:ext cx="1257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none" lIns="0" tIns="0" rIns="0" bIns="0" rtlCol="0">
            <a:spAutoFit/>
          </a:bodyPr>
          <a:lstStyle/>
          <a:p>
            <a:pPr marL="271463" indent="-271463" eaLnBrk="1" hangingPunct="1">
              <a:buClr>
                <a:srgbClr val="65A701"/>
              </a:buClr>
              <a:buSzPct val="125000"/>
              <a:buFont typeface="Lucida Grande" charset="0"/>
              <a:buChar char="•"/>
            </a:pPr>
            <a:endParaRPr lang="nl-NL" sz="1400" dirty="0" err="1"/>
          </a:p>
        </p:txBody>
      </p:sp>
    </p:spTree>
    <p:extLst>
      <p:ext uri="{BB962C8B-B14F-4D97-AF65-F5344CB8AC3E}">
        <p14:creationId xmlns:p14="http://schemas.microsoft.com/office/powerpoint/2010/main" val="248917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Doe-activiteit</a:t>
            </a:r>
          </a:p>
        </p:txBody>
      </p:sp>
      <p:sp>
        <p:nvSpPr>
          <p:cNvPr id="3" name="Tijdelijke aanduiding voor tekst 2"/>
          <p:cNvSpPr>
            <a:spLocks noGrp="1"/>
          </p:cNvSpPr>
          <p:nvPr>
            <p:ph type="body" sz="quarter" idx="12"/>
          </p:nvPr>
        </p:nvSpPr>
        <p:spPr/>
        <p:txBody>
          <a:bodyPr/>
          <a:lstStyle/>
          <a:p>
            <a:pPr marL="171450" lvl="0" indent="-171450">
              <a:lnSpc>
                <a:spcPts val="2800"/>
              </a:lnSpc>
              <a:buFont typeface="Arial" panose="020B0604020202020204" pitchFamily="34" charset="0"/>
              <a:buChar char="•"/>
            </a:pPr>
            <a:r>
              <a:rPr lang="nl-NL" dirty="0">
                <a:cs typeface="ＭＳ Ｐゴシック" charset="0"/>
              </a:rPr>
              <a:t>Startactiviteit van het thema</a:t>
            </a:r>
          </a:p>
          <a:p>
            <a:pPr marL="171450" lvl="0" indent="-171450">
              <a:lnSpc>
                <a:spcPts val="2800"/>
              </a:lnSpc>
              <a:buFont typeface="Arial" panose="020B0604020202020204" pitchFamily="34" charset="0"/>
              <a:buChar char="•"/>
            </a:pPr>
            <a:r>
              <a:rPr lang="nl-NL" dirty="0">
                <a:cs typeface="ＭＳ Ｐゴシック" charset="0"/>
              </a:rPr>
              <a:t>Beleving staat centraal</a:t>
            </a:r>
          </a:p>
          <a:p>
            <a:pPr marL="171450" lvl="0" indent="-171450">
              <a:lnSpc>
                <a:spcPts val="2800"/>
              </a:lnSpc>
              <a:buFont typeface="Arial" panose="020B0604020202020204" pitchFamily="34" charset="0"/>
              <a:buChar char="•"/>
            </a:pPr>
            <a:r>
              <a:rPr lang="nl-NL" dirty="0">
                <a:cs typeface="ＭＳ Ｐゴシック" charset="0"/>
              </a:rPr>
              <a:t>Gericht op wereldoriëntatie | burgerschap </a:t>
            </a:r>
          </a:p>
          <a:p>
            <a:pPr marL="0" indent="0">
              <a:lnSpc>
                <a:spcPts val="2800"/>
              </a:lnSpc>
              <a:buClr>
                <a:srgbClr val="009F9D"/>
              </a:buClr>
              <a:buNone/>
            </a:pPr>
            <a:endParaRPr lang="nl-NL"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1" y="3015708"/>
            <a:ext cx="4343399" cy="3089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9777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De kring</a:t>
            </a:r>
          </a:p>
        </p:txBody>
      </p:sp>
      <p:sp>
        <p:nvSpPr>
          <p:cNvPr id="3" name="Tijdelijke aanduiding voor tekst 2"/>
          <p:cNvSpPr>
            <a:spLocks noGrp="1"/>
          </p:cNvSpPr>
          <p:nvPr>
            <p:ph type="body" sz="quarter" idx="12"/>
          </p:nvPr>
        </p:nvSpPr>
        <p:spPr/>
        <p:txBody>
          <a:bodyPr/>
          <a:lstStyle/>
          <a:p>
            <a:pPr marL="0" lvl="0" indent="0">
              <a:lnSpc>
                <a:spcPts val="2800"/>
              </a:lnSpc>
              <a:buNone/>
            </a:pPr>
            <a:r>
              <a:rPr lang="nl-NL" b="1" dirty="0">
                <a:cs typeface="ＭＳ Ｐゴシック" charset="0"/>
              </a:rPr>
              <a:t>Grote kring</a:t>
            </a:r>
          </a:p>
          <a:p>
            <a:pPr marL="171450" lvl="0" indent="-171450">
              <a:lnSpc>
                <a:spcPts val="2800"/>
              </a:lnSpc>
              <a:buFont typeface="Arial" panose="020B0604020202020204" pitchFamily="34" charset="0"/>
              <a:buChar char="•"/>
            </a:pPr>
            <a:r>
              <a:rPr lang="nl-NL" dirty="0">
                <a:cs typeface="ＭＳ Ｐゴシック" charset="0"/>
              </a:rPr>
              <a:t>Korte activiteit voor de hele groep </a:t>
            </a:r>
          </a:p>
          <a:p>
            <a:pPr marL="171450" lvl="0" indent="-171450">
              <a:lnSpc>
                <a:spcPts val="2800"/>
              </a:lnSpc>
              <a:buFont typeface="Arial" panose="020B0604020202020204" pitchFamily="34" charset="0"/>
              <a:buChar char="•"/>
            </a:pPr>
            <a:r>
              <a:rPr lang="nl-NL" dirty="0">
                <a:cs typeface="ＭＳ Ｐゴシック" charset="0"/>
              </a:rPr>
              <a:t>Rekenen, taal-lezen, sociaal emotionele ontwikkeling, Engels</a:t>
            </a:r>
          </a:p>
          <a:p>
            <a:pPr marL="171450" lvl="0" indent="-171450">
              <a:lnSpc>
                <a:spcPts val="2800"/>
              </a:lnSpc>
              <a:buFont typeface="Arial" panose="020B0604020202020204" pitchFamily="34" charset="0"/>
              <a:buChar char="•"/>
            </a:pPr>
            <a:endParaRPr lang="nl-NL" dirty="0">
              <a:cs typeface="ＭＳ Ｐゴシック" charset="0"/>
            </a:endParaRPr>
          </a:p>
          <a:p>
            <a:pPr marL="0" lvl="0" indent="0">
              <a:lnSpc>
                <a:spcPts val="2800"/>
              </a:lnSpc>
              <a:buNone/>
            </a:pPr>
            <a:r>
              <a:rPr lang="nl-NL" b="1" dirty="0">
                <a:cs typeface="ＭＳ Ｐゴシック" charset="0"/>
              </a:rPr>
              <a:t>Kleine kring</a:t>
            </a:r>
          </a:p>
          <a:p>
            <a:pPr marL="171450" lvl="0" indent="-171450">
              <a:lnSpc>
                <a:spcPts val="2800"/>
              </a:lnSpc>
              <a:buFont typeface="Arial" panose="020B0604020202020204" pitchFamily="34" charset="0"/>
              <a:buChar char="•"/>
            </a:pPr>
            <a:r>
              <a:rPr lang="nl-NL" dirty="0">
                <a:cs typeface="ＭＳ Ｐゴシック" charset="0"/>
              </a:rPr>
              <a:t>Activiteiten voor groep 1 en groep 2</a:t>
            </a:r>
          </a:p>
          <a:p>
            <a:pPr marL="171450" lvl="0" indent="-171450">
              <a:lnSpc>
                <a:spcPts val="2800"/>
              </a:lnSpc>
              <a:buFont typeface="Arial" panose="020B0604020202020204" pitchFamily="34" charset="0"/>
              <a:buChar char="•"/>
            </a:pPr>
            <a:r>
              <a:rPr lang="nl-NL" dirty="0">
                <a:cs typeface="ＭＳ Ｐゴシック" charset="0"/>
              </a:rPr>
              <a:t>Verdieping van de grote kring </a:t>
            </a:r>
          </a:p>
          <a:p>
            <a:pPr marL="0" indent="0">
              <a:lnSpc>
                <a:spcPts val="2800"/>
              </a:lnSpc>
              <a:buClr>
                <a:srgbClr val="009F9D"/>
              </a:buClr>
              <a:buNone/>
            </a:pPr>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4383766"/>
            <a:ext cx="3048000" cy="213609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1237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err="1"/>
              <a:t>Groepsles</a:t>
            </a:r>
            <a:endParaRPr lang="nl-NL" dirty="0"/>
          </a:p>
        </p:txBody>
      </p:sp>
      <p:sp>
        <p:nvSpPr>
          <p:cNvPr id="3" name="Tijdelijke aanduiding voor tekst 2"/>
          <p:cNvSpPr>
            <a:spLocks noGrp="1"/>
          </p:cNvSpPr>
          <p:nvPr>
            <p:ph type="body" sz="quarter" idx="12"/>
          </p:nvPr>
        </p:nvSpPr>
        <p:spPr/>
        <p:txBody>
          <a:bodyPr/>
          <a:lstStyle/>
          <a:p>
            <a:pPr marL="171450" lvl="0" indent="-171450">
              <a:lnSpc>
                <a:spcPts val="2800"/>
              </a:lnSpc>
              <a:buFont typeface="Arial" panose="020B0604020202020204" pitchFamily="34" charset="0"/>
              <a:buChar char="•"/>
            </a:pPr>
            <a:r>
              <a:rPr lang="nl-NL" dirty="0">
                <a:cs typeface="ＭＳ Ｐゴシック" charset="0"/>
              </a:rPr>
              <a:t>Les buiten het klaslokaal</a:t>
            </a:r>
          </a:p>
          <a:p>
            <a:pPr marL="171450" lvl="0" indent="-171450">
              <a:lnSpc>
                <a:spcPts val="2800"/>
              </a:lnSpc>
              <a:buFont typeface="Arial" panose="020B0604020202020204" pitchFamily="34" charset="0"/>
              <a:buChar char="•"/>
            </a:pPr>
            <a:r>
              <a:rPr lang="nl-NL" dirty="0">
                <a:cs typeface="ＭＳ Ｐゴシック" charset="0"/>
              </a:rPr>
              <a:t>45 minuten per les</a:t>
            </a:r>
          </a:p>
          <a:p>
            <a:pPr marL="171450" lvl="0" indent="-171450">
              <a:lnSpc>
                <a:spcPts val="2800"/>
              </a:lnSpc>
              <a:buFont typeface="Arial" panose="020B0604020202020204" pitchFamily="34" charset="0"/>
              <a:buChar char="•"/>
            </a:pPr>
            <a:r>
              <a:rPr lang="nl-NL" dirty="0">
                <a:cs typeface="ＭＳ Ｐゴシック" charset="0"/>
              </a:rPr>
              <a:t>Muziek, bewegingsonderwijs, drama, buitenspel, </a:t>
            </a:r>
            <a:br>
              <a:rPr lang="nl-NL" dirty="0">
                <a:cs typeface="ＭＳ Ｐゴシック" charset="0"/>
              </a:rPr>
            </a:br>
            <a:r>
              <a:rPr lang="nl-NL" dirty="0">
                <a:cs typeface="ＭＳ Ｐゴシック" charset="0"/>
              </a:rPr>
              <a:t>wereldoriëntatie | burgerschap</a:t>
            </a:r>
          </a:p>
          <a:p>
            <a:pPr marL="0" indent="0">
              <a:lnSpc>
                <a:spcPts val="2800"/>
              </a:lnSpc>
              <a:buClr>
                <a:srgbClr val="009F9D"/>
              </a:buClr>
              <a:buNone/>
            </a:pPr>
            <a:endParaRPr lang="nl-NL"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60" y="3305175"/>
            <a:ext cx="3533775" cy="2766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9837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Zelfstandig werken</a:t>
            </a:r>
          </a:p>
        </p:txBody>
      </p:sp>
      <p:sp>
        <p:nvSpPr>
          <p:cNvPr id="3" name="Tijdelijke aanduiding voor tekst 2"/>
          <p:cNvSpPr>
            <a:spLocks noGrp="1"/>
          </p:cNvSpPr>
          <p:nvPr>
            <p:ph type="body" sz="quarter" idx="12"/>
          </p:nvPr>
        </p:nvSpPr>
        <p:spPr>
          <a:xfrm>
            <a:off x="1331913" y="1800000"/>
            <a:ext cx="6480174" cy="4426175"/>
          </a:xfrm>
        </p:spPr>
        <p:txBody>
          <a:bodyPr/>
          <a:lstStyle/>
          <a:p>
            <a:pPr marL="0" lvl="0" indent="0">
              <a:lnSpc>
                <a:spcPts val="2800"/>
              </a:lnSpc>
              <a:buNone/>
            </a:pPr>
            <a:r>
              <a:rPr lang="nl-NL" dirty="0">
                <a:cs typeface="ＭＳ Ｐゴシック" charset="0"/>
              </a:rPr>
              <a:t>Elk thema uitgewerkte activiteiten voor:</a:t>
            </a:r>
          </a:p>
          <a:p>
            <a:pPr marL="171450" lvl="0" indent="-171450">
              <a:lnSpc>
                <a:spcPts val="2800"/>
              </a:lnSpc>
              <a:buFont typeface="Arial" panose="020B0604020202020204" pitchFamily="34" charset="0"/>
              <a:buChar char="•"/>
            </a:pPr>
            <a:r>
              <a:rPr lang="nl-NL" dirty="0">
                <a:cs typeface="ＭＳ Ｐゴシック" charset="0"/>
              </a:rPr>
              <a:t>beeldende vorming</a:t>
            </a:r>
          </a:p>
          <a:p>
            <a:pPr marL="171450" lvl="0" indent="-171450">
              <a:lnSpc>
                <a:spcPts val="2800"/>
              </a:lnSpc>
              <a:buFont typeface="Arial" panose="020B0604020202020204" pitchFamily="34" charset="0"/>
              <a:buChar char="•"/>
            </a:pPr>
            <a:r>
              <a:rPr lang="nl-NL" dirty="0">
                <a:cs typeface="ＭＳ Ｐゴシック" charset="0"/>
              </a:rPr>
              <a:t>verfbord</a:t>
            </a:r>
          </a:p>
          <a:p>
            <a:pPr marL="171450" lvl="0" indent="-171450">
              <a:lnSpc>
                <a:spcPts val="2800"/>
              </a:lnSpc>
              <a:buFont typeface="Arial" panose="020B0604020202020204" pitchFamily="34" charset="0"/>
              <a:buChar char="•"/>
            </a:pPr>
            <a:r>
              <a:rPr lang="nl-NL" dirty="0">
                <a:cs typeface="ＭＳ Ｐゴシック" charset="0"/>
              </a:rPr>
              <a:t>themahoek</a:t>
            </a:r>
          </a:p>
          <a:p>
            <a:pPr marL="171450" lvl="0" indent="-171450">
              <a:lnSpc>
                <a:spcPts val="2800"/>
              </a:lnSpc>
              <a:buFont typeface="Arial" panose="020B0604020202020204" pitchFamily="34" charset="0"/>
              <a:buChar char="•"/>
            </a:pPr>
            <a:r>
              <a:rPr lang="nl-NL" dirty="0">
                <a:cs typeface="ＭＳ Ｐゴシック" charset="0"/>
              </a:rPr>
              <a:t>ontdekhoek</a:t>
            </a:r>
          </a:p>
          <a:p>
            <a:pPr marL="171450" lvl="0" indent="-171450">
              <a:lnSpc>
                <a:spcPts val="2800"/>
              </a:lnSpc>
              <a:buFont typeface="Arial" panose="020B0604020202020204" pitchFamily="34" charset="0"/>
              <a:buChar char="•"/>
            </a:pPr>
            <a:r>
              <a:rPr lang="nl-NL" dirty="0">
                <a:cs typeface="ＭＳ Ｐゴシック" charset="0"/>
              </a:rPr>
              <a:t>lees-schrijfhoek</a:t>
            </a:r>
          </a:p>
          <a:p>
            <a:pPr marL="171450" lvl="0" indent="-171450">
              <a:lnSpc>
                <a:spcPts val="2800"/>
              </a:lnSpc>
              <a:buFont typeface="Arial" panose="020B0604020202020204" pitchFamily="34" charset="0"/>
              <a:buChar char="•"/>
            </a:pPr>
            <a:r>
              <a:rPr lang="nl-NL" dirty="0">
                <a:cs typeface="ＭＳ Ｐゴシック" charset="0"/>
              </a:rPr>
              <a:t>rekenhoek</a:t>
            </a:r>
          </a:p>
          <a:p>
            <a:pPr marL="0" indent="0" eaLnBrk="1" hangingPunct="1">
              <a:buClr>
                <a:srgbClr val="65A701"/>
              </a:buClr>
              <a:buSzPct val="125000"/>
              <a:buNone/>
            </a:pPr>
            <a:endParaRPr lang="nl-NL" dirty="0"/>
          </a:p>
          <a:p>
            <a:pPr marL="171450" lvl="0" indent="-171450">
              <a:lnSpc>
                <a:spcPts val="2800"/>
              </a:lnSpc>
              <a:buFont typeface="Arial" panose="020B0604020202020204" pitchFamily="34" charset="0"/>
              <a:buChar char="•"/>
            </a:pPr>
            <a:endParaRPr lang="nl-NL" dirty="0">
              <a:cs typeface="ＭＳ Ｐゴシック" charset="0"/>
            </a:endParaRPr>
          </a:p>
          <a:p>
            <a:pPr marL="0" indent="0">
              <a:lnSpc>
                <a:spcPts val="2800"/>
              </a:lnSpc>
              <a:buClr>
                <a:srgbClr val="009F9D"/>
              </a:buClr>
              <a:buNone/>
            </a:pPr>
            <a:endParaRPr lang="nl-NL" dirty="0"/>
          </a:p>
        </p:txBody>
      </p:sp>
      <p:sp>
        <p:nvSpPr>
          <p:cNvPr id="5" name="Tijdelijke aanduiding voor tekst 2"/>
          <p:cNvSpPr txBox="1">
            <a:spLocks/>
          </p:cNvSpPr>
          <p:nvPr/>
        </p:nvSpPr>
        <p:spPr bwMode="auto">
          <a:xfrm>
            <a:off x="4495657" y="2226391"/>
            <a:ext cx="3657888" cy="4868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171450" indent="-171450">
              <a:lnSpc>
                <a:spcPts val="2800"/>
              </a:lnSpc>
              <a:buFont typeface="Arial" panose="020B0604020202020204" pitchFamily="34" charset="0"/>
              <a:buChar char="•"/>
            </a:pPr>
            <a:r>
              <a:rPr lang="nl-NL" dirty="0" err="1"/>
              <a:t>bouwhoek</a:t>
            </a:r>
            <a:endParaRPr lang="nl-NL" dirty="0"/>
          </a:p>
          <a:p>
            <a:pPr marL="171450" indent="-171450">
              <a:lnSpc>
                <a:spcPts val="2800"/>
              </a:lnSpc>
              <a:buFont typeface="Arial" panose="020B0604020202020204" pitchFamily="34" charset="0"/>
              <a:buChar char="•"/>
            </a:pPr>
            <a:r>
              <a:rPr lang="nl-NL" dirty="0"/>
              <a:t>zand-watertafel</a:t>
            </a:r>
          </a:p>
          <a:p>
            <a:pPr marL="171450" indent="-171450">
              <a:lnSpc>
                <a:spcPts val="2800"/>
              </a:lnSpc>
              <a:buFont typeface="Arial" panose="020B0604020202020204" pitchFamily="34" charset="0"/>
              <a:buChar char="•"/>
            </a:pPr>
            <a:r>
              <a:rPr lang="nl-NL" dirty="0"/>
              <a:t>constructiemateriaal</a:t>
            </a:r>
          </a:p>
          <a:p>
            <a:pPr marL="171450" indent="-171450">
              <a:lnSpc>
                <a:spcPts val="2800"/>
              </a:lnSpc>
              <a:buFont typeface="Arial" panose="020B0604020202020204" pitchFamily="34" charset="0"/>
              <a:buChar char="•"/>
            </a:pPr>
            <a:r>
              <a:rPr lang="nl-NL" dirty="0"/>
              <a:t>kralenplank</a:t>
            </a:r>
          </a:p>
          <a:p>
            <a:pPr marL="171450" indent="-171450">
              <a:lnSpc>
                <a:spcPts val="2800"/>
              </a:lnSpc>
              <a:buFont typeface="Arial" panose="020B0604020202020204" pitchFamily="34" charset="0"/>
              <a:buChar char="•"/>
            </a:pPr>
            <a:r>
              <a:rPr lang="nl-NL" dirty="0"/>
              <a:t>mozaïek</a:t>
            </a:r>
          </a:p>
          <a:p>
            <a:pPr marL="171450" indent="-171450">
              <a:lnSpc>
                <a:spcPts val="2800"/>
              </a:lnSpc>
              <a:buFont typeface="Arial" panose="020B0604020202020204" pitchFamily="34" charset="0"/>
              <a:buChar char="•"/>
            </a:pPr>
            <a:r>
              <a:rPr lang="nl-NL" dirty="0"/>
              <a:t>vouwen</a:t>
            </a:r>
          </a:p>
          <a:p>
            <a:pPr marL="171450" indent="-171450">
              <a:lnSpc>
                <a:spcPts val="2800"/>
              </a:lnSpc>
              <a:buFont typeface="Arial" panose="020B0604020202020204" pitchFamily="34" charset="0"/>
              <a:buChar char="•"/>
            </a:pPr>
            <a:endParaRPr lang="nl-NL" dirty="0">
              <a:cs typeface="ＭＳ Ｐゴシック" charset="0"/>
            </a:endParaRPr>
          </a:p>
          <a:p>
            <a:pPr marL="0" indent="0">
              <a:lnSpc>
                <a:spcPts val="2800"/>
              </a:lnSpc>
              <a:buFont typeface="Lucida Grande"/>
              <a:buNone/>
            </a:pPr>
            <a:endParaRPr lang="nl-NL" dirty="0"/>
          </a:p>
        </p:txBody>
      </p:sp>
      <p:pic>
        <p:nvPicPr>
          <p:cNvPr id="6" name="Afbeelding 5" descr="560024-Allerlei-99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732588" y="3652563"/>
            <a:ext cx="2013783" cy="2880000"/>
          </a:xfrm>
          <a:prstGeom prst="rect">
            <a:avLst/>
          </a:prstGeom>
        </p:spPr>
      </p:pic>
    </p:spTree>
    <p:extLst>
      <p:ext uri="{BB962C8B-B14F-4D97-AF65-F5344CB8AC3E}">
        <p14:creationId xmlns:p14="http://schemas.microsoft.com/office/powerpoint/2010/main" val="943785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r>
              <a:rPr lang="nl-NL" dirty="0"/>
              <a:t>En verder</a:t>
            </a:r>
          </a:p>
        </p:txBody>
      </p:sp>
      <p:sp>
        <p:nvSpPr>
          <p:cNvPr id="4" name="Tijdelijke aanduiding voor tekst 3"/>
          <p:cNvSpPr>
            <a:spLocks noGrp="1"/>
          </p:cNvSpPr>
          <p:nvPr>
            <p:ph type="body" sz="quarter" idx="12"/>
          </p:nvPr>
        </p:nvSpPr>
        <p:spPr/>
        <p:txBody>
          <a:bodyPr/>
          <a:lstStyle/>
          <a:p>
            <a:pPr>
              <a:lnSpc>
                <a:spcPts val="2800"/>
              </a:lnSpc>
            </a:pPr>
            <a:r>
              <a:rPr lang="nl-NL" dirty="0"/>
              <a:t>Routines</a:t>
            </a:r>
          </a:p>
          <a:p>
            <a:pPr>
              <a:lnSpc>
                <a:spcPts val="2800"/>
              </a:lnSpc>
              <a:buClr>
                <a:srgbClr val="009F9D"/>
              </a:buClr>
            </a:pPr>
            <a:r>
              <a:rPr lang="nl-NL" dirty="0"/>
              <a:t>Woordenschatonderwijs</a:t>
            </a:r>
          </a:p>
          <a:p>
            <a:pPr>
              <a:lnSpc>
                <a:spcPts val="2800"/>
              </a:lnSpc>
              <a:buClr>
                <a:srgbClr val="009F9D"/>
              </a:buClr>
            </a:pPr>
            <a:r>
              <a:rPr lang="nl-NL" dirty="0"/>
              <a:t>Ouderbetrokkenheid</a:t>
            </a:r>
          </a:p>
        </p:txBody>
      </p:sp>
      <p:pic>
        <p:nvPicPr>
          <p:cNvPr id="2" name="Afbeelding 1" descr="letters.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738289" y="3253232"/>
            <a:ext cx="3561162" cy="2880000"/>
          </a:xfrm>
          <a:prstGeom prst="rect">
            <a:avLst/>
          </a:prstGeom>
        </p:spPr>
      </p:pic>
    </p:spTree>
    <p:extLst>
      <p:ext uri="{BB962C8B-B14F-4D97-AF65-F5344CB8AC3E}">
        <p14:creationId xmlns:p14="http://schemas.microsoft.com/office/powerpoint/2010/main" val="42671693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Omgaan met verschillen</a:t>
            </a:r>
          </a:p>
        </p:txBody>
      </p:sp>
      <p:sp>
        <p:nvSpPr>
          <p:cNvPr id="3" name="Tijdelijke aanduiding voor tekst 2"/>
          <p:cNvSpPr>
            <a:spLocks noGrp="1"/>
          </p:cNvSpPr>
          <p:nvPr>
            <p:ph type="body" sz="quarter" idx="12"/>
          </p:nvPr>
        </p:nvSpPr>
        <p:spPr/>
        <p:txBody>
          <a:bodyPr/>
          <a:lstStyle/>
          <a:p>
            <a:pPr marL="0" indent="0">
              <a:lnSpc>
                <a:spcPts val="2800"/>
              </a:lnSpc>
              <a:buNone/>
            </a:pPr>
            <a:r>
              <a:rPr lang="nl-NL" dirty="0"/>
              <a:t>Daarnaast biedt Kleuterplein:</a:t>
            </a:r>
          </a:p>
          <a:p>
            <a:pPr>
              <a:lnSpc>
                <a:spcPts val="2800"/>
              </a:lnSpc>
            </a:pPr>
            <a:r>
              <a:rPr lang="nl-NL" dirty="0"/>
              <a:t>extra werkbladen voor oudste kleuters </a:t>
            </a:r>
          </a:p>
          <a:p>
            <a:pPr>
              <a:lnSpc>
                <a:spcPts val="2800"/>
              </a:lnSpc>
            </a:pPr>
            <a:r>
              <a:rPr lang="nl-NL" dirty="0"/>
              <a:t>passend aanbod voor slimme kleuters </a:t>
            </a:r>
          </a:p>
          <a:p>
            <a:pPr>
              <a:lnSpc>
                <a:spcPts val="2800"/>
              </a:lnSpc>
            </a:pPr>
            <a:r>
              <a:rPr lang="nl-NL" dirty="0"/>
              <a:t>aanbod voor VVE </a:t>
            </a:r>
          </a:p>
          <a:p>
            <a:pPr>
              <a:buFontTx/>
              <a:buChar char="-"/>
            </a:pPr>
            <a:endParaRPr lang="nl-NL" dirty="0"/>
          </a:p>
          <a:p>
            <a:endParaRPr lang="nl-NL" dirty="0"/>
          </a:p>
        </p:txBody>
      </p:sp>
      <p:pic>
        <p:nvPicPr>
          <p:cNvPr id="4" name="Afbeelding 3" descr="Schermafbeelding 2014-09-09 om 16.07.18.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37047" y="2664150"/>
            <a:ext cx="2702154" cy="3822375"/>
          </a:xfrm>
          <a:prstGeom prst="rect">
            <a:avLst/>
          </a:prstGeom>
          <a:ln w="12700">
            <a:solidFill>
              <a:schemeClr val="tx1"/>
            </a:solidFill>
          </a:ln>
        </p:spPr>
      </p:pic>
    </p:spTree>
    <p:extLst>
      <p:ext uri="{BB962C8B-B14F-4D97-AF65-F5344CB8AC3E}">
        <p14:creationId xmlns:p14="http://schemas.microsoft.com/office/powerpoint/2010/main" val="664511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bwMode="auto">
          <a:xfrm>
            <a:off x="-3403600" y="7044267"/>
            <a:ext cx="12579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wrap="none" lIns="0" tIns="0" rIns="0" bIns="0" rtlCol="0">
            <a:spAutoFit/>
          </a:bodyPr>
          <a:lstStyle/>
          <a:p>
            <a:pPr marL="271463" indent="-271463" eaLnBrk="1" hangingPunct="1">
              <a:buClr>
                <a:srgbClr val="65A701"/>
              </a:buClr>
              <a:buSzPct val="125000"/>
              <a:buFont typeface="Lucida Grande" charset="0"/>
              <a:buChar char="•"/>
            </a:pPr>
            <a:endParaRPr lang="nl-NL" sz="1400" dirty="0" err="1"/>
          </a:p>
        </p:txBody>
      </p:sp>
      <p:sp>
        <p:nvSpPr>
          <p:cNvPr id="6" name="Tijdelijke aanduiding voor tekst 3"/>
          <p:cNvSpPr txBox="1">
            <a:spLocks/>
          </p:cNvSpPr>
          <p:nvPr/>
        </p:nvSpPr>
        <p:spPr>
          <a:xfrm>
            <a:off x="485351" y="4829175"/>
            <a:ext cx="5940960" cy="989167"/>
          </a:xfrm>
          <a:prstGeom prst="rect">
            <a:avLst/>
          </a:prstGeom>
        </p:spPr>
        <p:txBody>
          <a:bodyPr/>
          <a:lstStyle>
            <a:lvl1pPr marL="190500" indent="-190500" algn="l" defTabSz="901700" rtl="0" eaLnBrk="0" fontAlgn="base" hangingPunct="0">
              <a:lnSpc>
                <a:spcPct val="90000"/>
              </a:lnSpc>
              <a:spcBef>
                <a:spcPct val="20000"/>
              </a:spcBef>
              <a:spcAft>
                <a:spcPct val="0"/>
              </a:spcAft>
              <a:buFont typeface="Times" charset="0"/>
              <a:buChar char="•"/>
              <a:tabLst>
                <a:tab pos="1235075" algn="l"/>
              </a:tabLst>
              <a:defRPr sz="2000">
                <a:solidFill>
                  <a:schemeClr val="tx1"/>
                </a:solidFill>
                <a:latin typeface="Verdana"/>
                <a:ea typeface="ＭＳ Ｐゴシック" charset="0"/>
                <a:cs typeface="+mn-cs"/>
              </a:defRPr>
            </a:lvl1pPr>
            <a:lvl2pPr marL="381000" indent="163513" algn="l" defTabSz="901700" rtl="0" eaLnBrk="0" fontAlgn="base" hangingPunct="0">
              <a:spcBef>
                <a:spcPct val="20000"/>
              </a:spcBef>
              <a:spcAft>
                <a:spcPct val="0"/>
              </a:spcAft>
              <a:buFont typeface="Times" charset="0"/>
              <a:buChar char="-"/>
              <a:tabLst>
                <a:tab pos="1235075" algn="l"/>
              </a:tabLst>
              <a:defRPr>
                <a:solidFill>
                  <a:schemeClr val="tx1"/>
                </a:solidFill>
                <a:latin typeface="Verdana"/>
                <a:ea typeface="ＭＳ Ｐゴシック" charset="0"/>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None/>
            </a:pPr>
            <a:r>
              <a:rPr lang="nl-NL" sz="3200" b="1" dirty="0">
                <a:solidFill>
                  <a:schemeClr val="bg1"/>
                </a:solidFill>
              </a:rPr>
              <a:t>De materialen van Kleuterplein</a:t>
            </a:r>
          </a:p>
        </p:txBody>
      </p:sp>
    </p:spTree>
    <p:extLst>
      <p:ext uri="{BB962C8B-B14F-4D97-AF65-F5344CB8AC3E}">
        <p14:creationId xmlns:p14="http://schemas.microsoft.com/office/powerpoint/2010/main" val="3153142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descr="powerpoint KLEUTERPLEIN22102014_.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ijdelijke aanduiding voor tekst 2"/>
          <p:cNvSpPr>
            <a:spLocks noGrp="1"/>
          </p:cNvSpPr>
          <p:nvPr>
            <p:ph type="body" sz="quarter" idx="10"/>
          </p:nvPr>
        </p:nvSpPr>
        <p:spPr/>
        <p:txBody>
          <a:bodyPr/>
          <a:lstStyle/>
          <a:p>
            <a:r>
              <a:rPr lang="nl-NL" dirty="0"/>
              <a:t>Pakket De seizoenen en pakket De wereld</a:t>
            </a:r>
          </a:p>
          <a:p>
            <a:endParaRPr lang="nl-NL" dirty="0"/>
          </a:p>
        </p:txBody>
      </p:sp>
      <p:sp>
        <p:nvSpPr>
          <p:cNvPr id="4" name="Tijdelijke aanduiding voor tekst 3"/>
          <p:cNvSpPr>
            <a:spLocks noGrp="1"/>
          </p:cNvSpPr>
          <p:nvPr>
            <p:ph type="body" sz="quarter" idx="12"/>
          </p:nvPr>
        </p:nvSpPr>
        <p:spPr/>
        <p:txBody>
          <a:bodyPr/>
          <a:lstStyle/>
          <a:p>
            <a:pPr lvl="1" indent="0">
              <a:buNone/>
            </a:pPr>
            <a:endParaRPr lang="nl-NL" dirty="0"/>
          </a:p>
          <a:p>
            <a:pPr lvl="1"/>
            <a:endParaRPr lang="nl-NL" dirty="0"/>
          </a:p>
          <a:p>
            <a:pPr lvl="1"/>
            <a:r>
              <a:rPr lang="nl-NL" dirty="0">
                <a:solidFill>
                  <a:srgbClr val="FF0000"/>
                </a:solidFill>
              </a:rPr>
              <a:t>	</a:t>
            </a:r>
          </a:p>
          <a:p>
            <a:pPr lvl="1"/>
            <a:endParaRPr lang="nl-NL" dirty="0"/>
          </a:p>
          <a:p>
            <a:pPr marL="0" indent="0">
              <a:buNone/>
            </a:pPr>
            <a:endParaRPr lang="nl-NL" dirty="0"/>
          </a:p>
        </p:txBody>
      </p:sp>
    </p:spTree>
    <p:extLst>
      <p:ext uri="{BB962C8B-B14F-4D97-AF65-F5344CB8AC3E}">
        <p14:creationId xmlns:p14="http://schemas.microsoft.com/office/powerpoint/2010/main" val="2479204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powerpoint KLEUTERPLEIN021120142.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63535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powerpoint KLEUTERPLEIN2210201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jdelijke aanduiding voor tekst 1"/>
          <p:cNvSpPr>
            <a:spLocks noGrp="1"/>
          </p:cNvSpPr>
          <p:nvPr>
            <p:ph type="body" sz="quarter" idx="10"/>
          </p:nvPr>
        </p:nvSpPr>
        <p:spPr/>
        <p:txBody>
          <a:bodyPr/>
          <a:lstStyle/>
          <a:p>
            <a:r>
              <a:rPr lang="nl-NL" dirty="0"/>
              <a:t>Pakket Allerlei</a:t>
            </a:r>
          </a:p>
        </p:txBody>
      </p:sp>
      <p:sp>
        <p:nvSpPr>
          <p:cNvPr id="3" name="Tijdelijke aanduiding voor tekst 2"/>
          <p:cNvSpPr>
            <a:spLocks noGrp="1"/>
          </p:cNvSpPr>
          <p:nvPr>
            <p:ph type="body" sz="quarter" idx="12"/>
          </p:nvPr>
        </p:nvSpPr>
        <p:spPr/>
        <p:txBody>
          <a:bodyPr/>
          <a:lstStyle/>
          <a:p>
            <a:pPr>
              <a:lnSpc>
                <a:spcPts val="2800"/>
              </a:lnSpc>
            </a:pPr>
            <a:r>
              <a:rPr lang="nl-NL" dirty="0"/>
              <a:t>Map met kopieerbladen</a:t>
            </a:r>
          </a:p>
          <a:p>
            <a:pPr>
              <a:lnSpc>
                <a:spcPts val="2800"/>
              </a:lnSpc>
            </a:pPr>
            <a:r>
              <a:rPr lang="nl-NL" dirty="0"/>
              <a:t>Map met magneten en letterkaartjes</a:t>
            </a:r>
          </a:p>
          <a:p>
            <a:endParaRPr lang="nl-NL" dirty="0"/>
          </a:p>
          <a:p>
            <a:pPr marL="0" indent="0">
              <a:buNone/>
            </a:pPr>
            <a:endParaRPr lang="nl-NL" dirty="0"/>
          </a:p>
        </p:txBody>
      </p:sp>
    </p:spTree>
    <p:extLst>
      <p:ext uri="{BB962C8B-B14F-4D97-AF65-F5344CB8AC3E}">
        <p14:creationId xmlns:p14="http://schemas.microsoft.com/office/powerpoint/2010/main" val="3672261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Inhoud van de presentatie:</a:t>
            </a:r>
          </a:p>
        </p:txBody>
      </p:sp>
      <p:sp>
        <p:nvSpPr>
          <p:cNvPr id="3" name="Tijdelijke aanduiding voor tekst 2"/>
          <p:cNvSpPr>
            <a:spLocks noGrp="1"/>
          </p:cNvSpPr>
          <p:nvPr>
            <p:ph type="body" sz="quarter" idx="12"/>
          </p:nvPr>
        </p:nvSpPr>
        <p:spPr/>
        <p:txBody>
          <a:bodyPr/>
          <a:lstStyle/>
          <a:p>
            <a:pPr>
              <a:lnSpc>
                <a:spcPts val="2800"/>
              </a:lnSpc>
              <a:buClr>
                <a:srgbClr val="009F9D"/>
              </a:buClr>
            </a:pPr>
            <a:r>
              <a:rPr lang="nl-NL" dirty="0"/>
              <a:t>Waarom werken wij met Kleuterplein?</a:t>
            </a:r>
          </a:p>
          <a:p>
            <a:pPr>
              <a:lnSpc>
                <a:spcPts val="2800"/>
              </a:lnSpc>
              <a:buClr>
                <a:srgbClr val="009F9D"/>
              </a:buClr>
            </a:pPr>
            <a:r>
              <a:rPr lang="nl-NL" dirty="0"/>
              <a:t>Hoe werken wij met Kleuterplein?</a:t>
            </a:r>
          </a:p>
          <a:p>
            <a:pPr>
              <a:lnSpc>
                <a:spcPts val="2800"/>
              </a:lnSpc>
              <a:buClr>
                <a:srgbClr val="009F9D"/>
              </a:buClr>
            </a:pPr>
            <a:r>
              <a:rPr lang="nl-NL" dirty="0"/>
              <a:t>De materialen van Kleuterplein</a:t>
            </a:r>
          </a:p>
          <a:p>
            <a:pPr marL="0" indent="0">
              <a:buNone/>
            </a:pPr>
            <a:endParaRPr lang="nl-NL" dirty="0"/>
          </a:p>
        </p:txBody>
      </p:sp>
      <p:pic>
        <p:nvPicPr>
          <p:cNvPr id="5" name="Picture 9" descr="Z:\producties\Malmberg\umb jan vd meijden ppt sjablonen\logo mallmber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fbeelding 5" descr="560024-Allerlei-99a.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334880" y="3093763"/>
            <a:ext cx="2013783" cy="2880000"/>
          </a:xfrm>
          <a:prstGeom prst="rect">
            <a:avLst/>
          </a:prstGeom>
        </p:spPr>
      </p:pic>
    </p:spTree>
    <p:extLst>
      <p:ext uri="{BB962C8B-B14F-4D97-AF65-F5344CB8AC3E}">
        <p14:creationId xmlns:p14="http://schemas.microsoft.com/office/powerpoint/2010/main" val="19550362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2"/>
          </p:nvPr>
        </p:nvSpPr>
        <p:spPr/>
        <p:txBody>
          <a:bodyPr/>
          <a:lstStyle/>
          <a:p>
            <a:endParaRPr lang="nl-NL" dirty="0"/>
          </a:p>
          <a:p>
            <a:pPr marL="0" indent="0">
              <a:buNone/>
            </a:pPr>
            <a:endParaRPr lang="nl-NL" dirty="0"/>
          </a:p>
        </p:txBody>
      </p:sp>
      <p:pic>
        <p:nvPicPr>
          <p:cNvPr id="4" name="Afbeelding 3" descr="powerpoint KLEUTERPLEIN02112014.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83320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err="1"/>
              <a:t>Handpop</a:t>
            </a:r>
            <a:r>
              <a:rPr lang="nl-NL" dirty="0"/>
              <a:t> Raai de Kraai</a:t>
            </a:r>
          </a:p>
        </p:txBody>
      </p:sp>
      <p:sp>
        <p:nvSpPr>
          <p:cNvPr id="3" name="Tijdelijke aanduiding voor tekst 2"/>
          <p:cNvSpPr>
            <a:spLocks noGrp="1"/>
          </p:cNvSpPr>
          <p:nvPr>
            <p:ph type="body" sz="quarter" idx="12"/>
          </p:nvPr>
        </p:nvSpPr>
        <p:spPr/>
        <p:txBody>
          <a:bodyPr/>
          <a:lstStyle/>
          <a:p>
            <a:pPr>
              <a:lnSpc>
                <a:spcPts val="2800"/>
              </a:lnSpc>
            </a:pPr>
            <a:r>
              <a:rPr lang="nl-NL" dirty="0"/>
              <a:t>Wordt bij veel activiteiten ingezet</a:t>
            </a:r>
          </a:p>
          <a:p>
            <a:pPr>
              <a:lnSpc>
                <a:spcPts val="2800"/>
              </a:lnSpc>
            </a:pPr>
            <a:r>
              <a:rPr lang="nl-NL" dirty="0"/>
              <a:t>Veilig en vertrouwd vriendje</a:t>
            </a:r>
          </a:p>
        </p:txBody>
      </p:sp>
      <p:pic>
        <p:nvPicPr>
          <p:cNvPr id="5" name="Picture 9" descr="Z:\producties\Malmberg\umb jan vd meijden ppt sjablonen\logo mallmber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descr="560032-01-01-01.jp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051576" y="2667000"/>
            <a:ext cx="4092424" cy="3344148"/>
          </a:xfrm>
          <a:prstGeom prst="rect">
            <a:avLst/>
          </a:prstGeom>
        </p:spPr>
      </p:pic>
    </p:spTree>
    <p:extLst>
      <p:ext uri="{BB962C8B-B14F-4D97-AF65-F5344CB8AC3E}">
        <p14:creationId xmlns:p14="http://schemas.microsoft.com/office/powerpoint/2010/main" val="707501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p:cNvSpPr>
            <a:spLocks noGrp="1"/>
          </p:cNvSpPr>
          <p:nvPr>
            <p:ph type="body" sz="quarter" idx="10"/>
          </p:nvPr>
        </p:nvSpPr>
        <p:spPr/>
        <p:txBody>
          <a:bodyPr/>
          <a:lstStyle/>
          <a:p>
            <a:r>
              <a:rPr lang="nl-NL" dirty="0"/>
              <a:t>Digibordsoftware</a:t>
            </a:r>
          </a:p>
        </p:txBody>
      </p:sp>
      <p:sp>
        <p:nvSpPr>
          <p:cNvPr id="4" name="Tijdelijke aanduiding voor tekst 3"/>
          <p:cNvSpPr>
            <a:spLocks noGrp="1"/>
          </p:cNvSpPr>
          <p:nvPr>
            <p:ph type="body" sz="quarter" idx="12"/>
          </p:nvPr>
        </p:nvSpPr>
        <p:spPr/>
        <p:txBody>
          <a:bodyPr/>
          <a:lstStyle/>
          <a:p>
            <a:pPr>
              <a:lnSpc>
                <a:spcPts val="2800"/>
              </a:lnSpc>
            </a:pPr>
            <a:r>
              <a:rPr lang="nl-NL" dirty="0"/>
              <a:t>Gericht op woordenschatontwikkeling</a:t>
            </a:r>
          </a:p>
          <a:p>
            <a:pPr lvl="1">
              <a:lnSpc>
                <a:spcPts val="2800"/>
              </a:lnSpc>
            </a:pPr>
            <a:r>
              <a:rPr lang="nl-NL" dirty="0"/>
              <a:t> audioversie prentenboek</a:t>
            </a:r>
          </a:p>
          <a:p>
            <a:pPr lvl="1">
              <a:lnSpc>
                <a:spcPts val="2800"/>
              </a:lnSpc>
            </a:pPr>
            <a:r>
              <a:rPr lang="nl-NL" dirty="0"/>
              <a:t> vertelplaten</a:t>
            </a:r>
          </a:p>
          <a:p>
            <a:pPr lvl="1">
              <a:lnSpc>
                <a:spcPts val="2800"/>
              </a:lnSpc>
            </a:pPr>
            <a:r>
              <a:rPr lang="nl-NL" dirty="0"/>
              <a:t> kleuterwoordenboek</a:t>
            </a:r>
          </a:p>
          <a:p>
            <a:pPr>
              <a:lnSpc>
                <a:spcPts val="2800"/>
              </a:lnSpc>
            </a:pPr>
            <a:r>
              <a:rPr lang="nl-NL" dirty="0"/>
              <a:t> ondersteuning Engelse les</a:t>
            </a:r>
          </a:p>
          <a:p>
            <a:pPr>
              <a:lnSpc>
                <a:spcPts val="2800"/>
              </a:lnSpc>
            </a:pPr>
            <a:r>
              <a:rPr lang="nl-NL" dirty="0"/>
              <a:t> leuke extra’s</a:t>
            </a:r>
          </a:p>
        </p:txBody>
      </p:sp>
      <p:pic>
        <p:nvPicPr>
          <p:cNvPr id="2" name="Afbeelding 1" descr="statischeschermekleuterplein.pdf"/>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070995" y="3121363"/>
            <a:ext cx="3604693" cy="2700000"/>
          </a:xfrm>
          <a:prstGeom prst="rect">
            <a:avLst/>
          </a:prstGeom>
        </p:spPr>
      </p:pic>
    </p:spTree>
    <p:extLst>
      <p:ext uri="{BB962C8B-B14F-4D97-AF65-F5344CB8AC3E}">
        <p14:creationId xmlns:p14="http://schemas.microsoft.com/office/powerpoint/2010/main" val="305195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Oefensoftware</a:t>
            </a:r>
          </a:p>
        </p:txBody>
      </p:sp>
      <p:sp>
        <p:nvSpPr>
          <p:cNvPr id="3" name="Tijdelijke aanduiding voor tekst 2"/>
          <p:cNvSpPr>
            <a:spLocks noGrp="1"/>
          </p:cNvSpPr>
          <p:nvPr>
            <p:ph type="body" sz="quarter" idx="12"/>
          </p:nvPr>
        </p:nvSpPr>
        <p:spPr/>
        <p:txBody>
          <a:bodyPr/>
          <a:lstStyle/>
          <a:p>
            <a:pPr>
              <a:lnSpc>
                <a:spcPts val="2800"/>
              </a:lnSpc>
            </a:pPr>
            <a:r>
              <a:rPr lang="nl-NL" dirty="0"/>
              <a:t>Spelend oefenen</a:t>
            </a:r>
          </a:p>
          <a:p>
            <a:pPr lvl="1">
              <a:lnSpc>
                <a:spcPts val="2800"/>
              </a:lnSpc>
            </a:pPr>
            <a:r>
              <a:rPr lang="nl-NL" dirty="0"/>
              <a:t> thematische woordenschatoefeningen</a:t>
            </a:r>
          </a:p>
          <a:p>
            <a:pPr lvl="1">
              <a:lnSpc>
                <a:spcPts val="2800"/>
              </a:lnSpc>
            </a:pPr>
            <a:r>
              <a:rPr lang="nl-NL" dirty="0"/>
              <a:t> taal-leesoefeningen</a:t>
            </a:r>
          </a:p>
          <a:p>
            <a:pPr lvl="1">
              <a:lnSpc>
                <a:spcPts val="2800"/>
              </a:lnSpc>
            </a:pPr>
            <a:r>
              <a:rPr lang="nl-NL" dirty="0"/>
              <a:t> rekenoefeningen</a:t>
            </a:r>
          </a:p>
          <a:p>
            <a:pPr marL="0" indent="0">
              <a:buNone/>
            </a:pPr>
            <a:endParaRPr lang="nl-NL" dirty="0"/>
          </a:p>
        </p:txBody>
      </p:sp>
      <p:pic>
        <p:nvPicPr>
          <p:cNvPr id="4" name="Afbeelding 3" descr="560024-Allerlei-r doppe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182717" y="2390775"/>
            <a:ext cx="2492971" cy="3430588"/>
          </a:xfrm>
          <a:prstGeom prst="rect">
            <a:avLst/>
          </a:prstGeom>
        </p:spPr>
      </p:pic>
    </p:spTree>
    <p:extLst>
      <p:ext uri="{BB962C8B-B14F-4D97-AF65-F5344CB8AC3E}">
        <p14:creationId xmlns:p14="http://schemas.microsoft.com/office/powerpoint/2010/main" val="3353949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altLang="nl-NL" dirty="0"/>
              <a:t>Daarom werken wij met Kleuterplein!</a:t>
            </a:r>
            <a:br>
              <a:rPr lang="nl-NL" altLang="nl-NL" dirty="0">
                <a:latin typeface="Arial" charset="0"/>
              </a:rPr>
            </a:br>
            <a:endParaRPr lang="nl-NL" dirty="0"/>
          </a:p>
        </p:txBody>
      </p:sp>
      <p:sp>
        <p:nvSpPr>
          <p:cNvPr id="3" name="Tijdelijke aanduiding voor tekst 2"/>
          <p:cNvSpPr>
            <a:spLocks noGrp="1"/>
          </p:cNvSpPr>
          <p:nvPr>
            <p:ph type="body" sz="quarter" idx="12"/>
          </p:nvPr>
        </p:nvSpPr>
        <p:spPr/>
        <p:txBody>
          <a:bodyPr/>
          <a:lstStyle/>
          <a:p>
            <a:pPr>
              <a:lnSpc>
                <a:spcPts val="2800"/>
              </a:lnSpc>
            </a:pPr>
            <a:r>
              <a:rPr lang="nl-NL" dirty="0"/>
              <a:t>Stap voor stap leren</a:t>
            </a:r>
          </a:p>
          <a:p>
            <a:pPr>
              <a:lnSpc>
                <a:spcPts val="2800"/>
              </a:lnSpc>
            </a:pPr>
            <a:r>
              <a:rPr lang="nl-NL" dirty="0"/>
              <a:t>Compleet samenhangend pakket</a:t>
            </a:r>
          </a:p>
          <a:p>
            <a:pPr>
              <a:lnSpc>
                <a:spcPts val="2800"/>
              </a:lnSpc>
            </a:pPr>
            <a:r>
              <a:rPr lang="nl-NL" dirty="0"/>
              <a:t>Ruimte om te kleuteren</a:t>
            </a:r>
          </a:p>
          <a:p>
            <a:pPr marL="0" indent="0">
              <a:lnSpc>
                <a:spcPts val="2800"/>
              </a:lnSpc>
              <a:buNone/>
            </a:pPr>
            <a:endParaRPr lang="nl-NL" dirty="0"/>
          </a:p>
          <a:p>
            <a:pPr marL="0" indent="0">
              <a:lnSpc>
                <a:spcPts val="2800"/>
              </a:lnSpc>
              <a:buNone/>
            </a:pPr>
            <a:r>
              <a:rPr lang="nl-NL" dirty="0"/>
              <a:t>Kleuterplein, daar zit álles in!</a:t>
            </a:r>
          </a:p>
          <a:p>
            <a:pPr marL="0" indent="0">
              <a:lnSpc>
                <a:spcPts val="2800"/>
              </a:lnSpc>
              <a:buNone/>
            </a:pPr>
            <a:endParaRPr lang="nl-NL" dirty="0"/>
          </a:p>
        </p:txBody>
      </p:sp>
      <p:pic>
        <p:nvPicPr>
          <p:cNvPr id="5" name="Afbeelding 4" descr="560024-Allerlei-99a.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629275" y="2503213"/>
            <a:ext cx="2614613" cy="3739274"/>
          </a:xfrm>
          <a:prstGeom prst="rect">
            <a:avLst/>
          </a:prstGeom>
        </p:spPr>
      </p:pic>
    </p:spTree>
    <p:extLst>
      <p:ext uri="{BB962C8B-B14F-4D97-AF65-F5344CB8AC3E}">
        <p14:creationId xmlns:p14="http://schemas.microsoft.com/office/powerpoint/2010/main" val="17556457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powerpoint KLEUTERPLEIN6.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hthoek 6"/>
          <p:cNvSpPr/>
          <p:nvPr/>
        </p:nvSpPr>
        <p:spPr>
          <a:xfrm>
            <a:off x="3447064" y="5490701"/>
            <a:ext cx="2249872" cy="437727"/>
          </a:xfrm>
          <a:prstGeom prst="rect">
            <a:avLst/>
          </a:prstGeom>
        </p:spPr>
        <p:txBody>
          <a:bodyPr wrap="none">
            <a:spAutoFit/>
          </a:bodyPr>
          <a:lstStyle/>
          <a:p>
            <a:pPr>
              <a:lnSpc>
                <a:spcPts val="2800"/>
              </a:lnSpc>
              <a:buNone/>
            </a:pPr>
            <a:r>
              <a:rPr lang="nl-NL" sz="1800" b="1" dirty="0"/>
              <a:t>Heeft u vragen?</a:t>
            </a:r>
          </a:p>
        </p:txBody>
      </p:sp>
      <p:pic>
        <p:nvPicPr>
          <p:cNvPr id="4" name="Picture 9" descr="Z:\producties\Malmberg\umb jan vd meijden ppt sjablonen\logo mallmberg.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6427788"/>
            <a:ext cx="9144000"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6917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3"/>
          <p:cNvSpPr txBox="1">
            <a:spLocks/>
          </p:cNvSpPr>
          <p:nvPr/>
        </p:nvSpPr>
        <p:spPr>
          <a:xfrm>
            <a:off x="485351" y="4810124"/>
            <a:ext cx="5940960" cy="1008217"/>
          </a:xfrm>
          <a:prstGeom prst="rect">
            <a:avLst/>
          </a:prstGeom>
        </p:spPr>
        <p:txBody>
          <a:bodyPr/>
          <a:lstStyle>
            <a:lvl1pPr marL="190500" indent="-190500" algn="l" defTabSz="901700" rtl="0" eaLnBrk="0" fontAlgn="base" hangingPunct="0">
              <a:lnSpc>
                <a:spcPct val="90000"/>
              </a:lnSpc>
              <a:spcBef>
                <a:spcPct val="20000"/>
              </a:spcBef>
              <a:spcAft>
                <a:spcPct val="0"/>
              </a:spcAft>
              <a:buFont typeface="Times" charset="0"/>
              <a:buChar char="•"/>
              <a:tabLst>
                <a:tab pos="1235075" algn="l"/>
              </a:tabLst>
              <a:defRPr sz="2000">
                <a:solidFill>
                  <a:schemeClr val="tx1"/>
                </a:solidFill>
                <a:latin typeface="Verdana"/>
                <a:ea typeface="ＭＳ Ｐゴシック" charset="0"/>
                <a:cs typeface="+mn-cs"/>
              </a:defRPr>
            </a:lvl1pPr>
            <a:lvl2pPr marL="381000" indent="163513" algn="l" defTabSz="901700" rtl="0" eaLnBrk="0" fontAlgn="base" hangingPunct="0">
              <a:spcBef>
                <a:spcPct val="20000"/>
              </a:spcBef>
              <a:spcAft>
                <a:spcPct val="0"/>
              </a:spcAft>
              <a:buFont typeface="Times" charset="0"/>
              <a:buChar char="-"/>
              <a:tabLst>
                <a:tab pos="1235075" algn="l"/>
              </a:tabLst>
              <a:defRPr>
                <a:solidFill>
                  <a:schemeClr val="tx1"/>
                </a:solidFill>
                <a:latin typeface="Verdana"/>
                <a:ea typeface="ＭＳ Ｐゴシック" charset="0"/>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None/>
            </a:pPr>
            <a:r>
              <a:rPr lang="nl-NL" sz="3200" b="1" dirty="0">
                <a:solidFill>
                  <a:schemeClr val="bg1"/>
                </a:solidFill>
              </a:rPr>
              <a:t>Waarom werken wij met Kleuterplein?</a:t>
            </a:r>
          </a:p>
        </p:txBody>
      </p:sp>
    </p:spTree>
    <p:extLst>
      <p:ext uri="{BB962C8B-B14F-4D97-AF65-F5344CB8AC3E}">
        <p14:creationId xmlns:p14="http://schemas.microsoft.com/office/powerpoint/2010/main" val="3073971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a:xfrm>
            <a:off x="1331912" y="1296000"/>
            <a:ext cx="6480175" cy="360000"/>
          </a:xfrm>
        </p:spPr>
        <p:txBody>
          <a:bodyPr/>
          <a:lstStyle/>
          <a:p>
            <a:r>
              <a:rPr lang="nl-NL" dirty="0"/>
              <a:t>16 Thema’s</a:t>
            </a:r>
          </a:p>
        </p:txBody>
      </p:sp>
      <p:sp>
        <p:nvSpPr>
          <p:cNvPr id="4" name="Tijdelijke aanduiding voor tekst 2"/>
          <p:cNvSpPr>
            <a:spLocks noGrp="1"/>
          </p:cNvSpPr>
          <p:nvPr>
            <p:ph type="body" sz="quarter" idx="12"/>
          </p:nvPr>
        </p:nvSpPr>
        <p:spPr>
          <a:xfrm>
            <a:off x="1854389" y="1892504"/>
            <a:ext cx="2476312" cy="701538"/>
          </a:xfrm>
        </p:spPr>
        <p:txBody>
          <a:bodyPr/>
          <a:lstStyle/>
          <a:p>
            <a:pPr marL="0" indent="0">
              <a:lnSpc>
                <a:spcPct val="150000"/>
              </a:lnSpc>
              <a:buNone/>
            </a:pPr>
            <a:endParaRPr lang="nl-NL" dirty="0"/>
          </a:p>
          <a:p>
            <a:pPr marL="0" indent="0">
              <a:lnSpc>
                <a:spcPct val="150000"/>
              </a:lnSpc>
              <a:buNone/>
            </a:pPr>
            <a:r>
              <a:rPr lang="nl-NL" dirty="0"/>
              <a:t>nieuw schooljaar	</a:t>
            </a:r>
          </a:p>
          <a:p>
            <a:pPr marL="0" indent="0">
              <a:lnSpc>
                <a:spcPct val="150000"/>
              </a:lnSpc>
              <a:buNone/>
            </a:pPr>
            <a:r>
              <a:rPr lang="nl-NL" dirty="0"/>
              <a:t>herfst</a:t>
            </a:r>
          </a:p>
          <a:p>
            <a:pPr marL="0" indent="0">
              <a:lnSpc>
                <a:spcPct val="150000"/>
              </a:lnSpc>
              <a:buNone/>
            </a:pPr>
            <a:r>
              <a:rPr lang="nl-NL" dirty="0"/>
              <a:t>december</a:t>
            </a:r>
          </a:p>
          <a:p>
            <a:pPr marL="0" indent="0">
              <a:lnSpc>
                <a:spcPct val="150000"/>
              </a:lnSpc>
              <a:buNone/>
            </a:pPr>
            <a:r>
              <a:rPr lang="nl-NL" dirty="0"/>
              <a:t>winter</a:t>
            </a:r>
          </a:p>
          <a:p>
            <a:pPr marL="0" indent="0">
              <a:lnSpc>
                <a:spcPct val="150000"/>
              </a:lnSpc>
              <a:buNone/>
            </a:pPr>
            <a:r>
              <a:rPr lang="nl-NL" dirty="0"/>
              <a:t>lente</a:t>
            </a:r>
          </a:p>
          <a:p>
            <a:pPr marL="0" indent="0">
              <a:lnSpc>
                <a:spcPct val="150000"/>
              </a:lnSpc>
              <a:buNone/>
            </a:pPr>
            <a:r>
              <a:rPr lang="nl-NL" dirty="0"/>
              <a:t>dierentuin</a:t>
            </a:r>
          </a:p>
          <a:p>
            <a:pPr marL="0" indent="0">
              <a:lnSpc>
                <a:spcPct val="150000"/>
              </a:lnSpc>
              <a:buNone/>
            </a:pPr>
            <a:r>
              <a:rPr lang="nl-NL" dirty="0"/>
              <a:t>familie</a:t>
            </a:r>
          </a:p>
          <a:p>
            <a:pPr marL="0" indent="0">
              <a:lnSpc>
                <a:spcPct val="150000"/>
              </a:lnSpc>
              <a:buNone/>
            </a:pPr>
            <a:r>
              <a:rPr lang="nl-NL" dirty="0"/>
              <a:t>vakantie</a:t>
            </a:r>
          </a:p>
        </p:txBody>
      </p:sp>
      <p:sp>
        <p:nvSpPr>
          <p:cNvPr id="5" name="Tijdelijke aanduiding voor tekst 2"/>
          <p:cNvSpPr txBox="1">
            <a:spLocks/>
          </p:cNvSpPr>
          <p:nvPr/>
        </p:nvSpPr>
        <p:spPr bwMode="auto">
          <a:xfrm>
            <a:off x="5099235" y="1897877"/>
            <a:ext cx="2476312" cy="70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lnSpc>
                <a:spcPct val="150000"/>
              </a:lnSpc>
              <a:buFont typeface="Lucida Grande"/>
              <a:buNone/>
            </a:pPr>
            <a:endParaRPr lang="nl-NL" dirty="0"/>
          </a:p>
          <a:p>
            <a:pPr marL="0" indent="0">
              <a:lnSpc>
                <a:spcPct val="150000"/>
              </a:lnSpc>
              <a:buFont typeface="Lucida Grande"/>
              <a:buNone/>
            </a:pPr>
            <a:r>
              <a:rPr lang="nl-NL" dirty="0"/>
              <a:t>winkel	</a:t>
            </a:r>
          </a:p>
          <a:p>
            <a:pPr marL="0" indent="0">
              <a:lnSpc>
                <a:spcPct val="150000"/>
              </a:lnSpc>
              <a:buFont typeface="Lucida Grande"/>
              <a:buNone/>
            </a:pPr>
            <a:r>
              <a:rPr lang="nl-NL" dirty="0"/>
              <a:t>communicatie</a:t>
            </a:r>
          </a:p>
          <a:p>
            <a:pPr marL="0" indent="0">
              <a:lnSpc>
                <a:spcPct val="150000"/>
              </a:lnSpc>
              <a:buFont typeface="Lucida Grande"/>
              <a:buNone/>
            </a:pPr>
            <a:r>
              <a:rPr lang="nl-NL" dirty="0"/>
              <a:t>restaurant</a:t>
            </a:r>
          </a:p>
          <a:p>
            <a:pPr marL="0" indent="0">
              <a:lnSpc>
                <a:spcPct val="150000"/>
              </a:lnSpc>
              <a:buFont typeface="Lucida Grande"/>
              <a:buNone/>
            </a:pPr>
            <a:r>
              <a:rPr lang="nl-NL" dirty="0"/>
              <a:t>gezondheid</a:t>
            </a:r>
          </a:p>
          <a:p>
            <a:pPr marL="0" indent="0">
              <a:lnSpc>
                <a:spcPct val="150000"/>
              </a:lnSpc>
              <a:buFont typeface="Lucida Grande"/>
              <a:buNone/>
            </a:pPr>
            <a:r>
              <a:rPr lang="nl-NL" dirty="0"/>
              <a:t>machines</a:t>
            </a:r>
          </a:p>
          <a:p>
            <a:pPr marL="0" indent="0">
              <a:lnSpc>
                <a:spcPct val="150000"/>
              </a:lnSpc>
              <a:buFont typeface="Lucida Grande"/>
              <a:buNone/>
            </a:pPr>
            <a:r>
              <a:rPr lang="nl-NL" dirty="0"/>
              <a:t>museum</a:t>
            </a:r>
          </a:p>
          <a:p>
            <a:pPr marL="0" indent="0">
              <a:lnSpc>
                <a:spcPct val="150000"/>
              </a:lnSpc>
              <a:buFont typeface="Lucida Grande"/>
              <a:buNone/>
            </a:pPr>
            <a:r>
              <a:rPr lang="nl-NL" dirty="0"/>
              <a:t>bouwen</a:t>
            </a:r>
          </a:p>
          <a:p>
            <a:pPr marL="0" indent="0">
              <a:lnSpc>
                <a:spcPct val="150000"/>
              </a:lnSpc>
              <a:buFont typeface="Lucida Grande"/>
              <a:buNone/>
            </a:pPr>
            <a:r>
              <a:rPr lang="nl-NL" dirty="0"/>
              <a:t>vervoer</a:t>
            </a:r>
          </a:p>
        </p:txBody>
      </p:sp>
      <p:pic>
        <p:nvPicPr>
          <p:cNvPr id="3" name="Afbeelding 2" descr="blad.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33500" y="2772834"/>
            <a:ext cx="415033" cy="415033"/>
          </a:xfrm>
          <a:prstGeom prst="rect">
            <a:avLst/>
          </a:prstGeom>
        </p:spPr>
      </p:pic>
      <p:pic>
        <p:nvPicPr>
          <p:cNvPr id="7" name="Afbeelding 6" descr="bouwen.ai"/>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05866" y="5010150"/>
            <a:ext cx="360000" cy="360000"/>
          </a:xfrm>
          <a:prstGeom prst="rect">
            <a:avLst/>
          </a:prstGeom>
        </p:spPr>
      </p:pic>
      <p:pic>
        <p:nvPicPr>
          <p:cNvPr id="8" name="Afbeelding 7" descr="communicatie.ai"/>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4605867" y="2823634"/>
            <a:ext cx="360000" cy="360000"/>
          </a:xfrm>
          <a:prstGeom prst="rect">
            <a:avLst/>
          </a:prstGeom>
        </p:spPr>
      </p:pic>
      <p:pic>
        <p:nvPicPr>
          <p:cNvPr id="9" name="Afbeelding 8" descr="december.ai"/>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371600" y="3253316"/>
            <a:ext cx="360000" cy="360000"/>
          </a:xfrm>
          <a:prstGeom prst="rect">
            <a:avLst/>
          </a:prstGeom>
        </p:spPr>
      </p:pic>
      <p:pic>
        <p:nvPicPr>
          <p:cNvPr id="10" name="Afbeelding 9" descr="dierentuin.ai"/>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358900" y="4550834"/>
            <a:ext cx="400216" cy="400216"/>
          </a:xfrm>
          <a:prstGeom prst="rect">
            <a:avLst/>
          </a:prstGeom>
        </p:spPr>
      </p:pic>
      <p:pic>
        <p:nvPicPr>
          <p:cNvPr id="11" name="Afbeelding 10" descr="familie.ai"/>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367367" y="5035550"/>
            <a:ext cx="360000" cy="360000"/>
          </a:xfrm>
          <a:prstGeom prst="rect">
            <a:avLst/>
          </a:prstGeom>
        </p:spPr>
      </p:pic>
      <p:pic>
        <p:nvPicPr>
          <p:cNvPr id="12" name="Afbeelding 11" descr="gezondheid.ai"/>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588933" y="3731683"/>
            <a:ext cx="360000" cy="360000"/>
          </a:xfrm>
          <a:prstGeom prst="rect">
            <a:avLst/>
          </a:prstGeom>
        </p:spPr>
      </p:pic>
      <p:pic>
        <p:nvPicPr>
          <p:cNvPr id="13" name="Afbeelding 12" descr="lente.ai"/>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352550" y="4119200"/>
            <a:ext cx="400050" cy="400050"/>
          </a:xfrm>
          <a:prstGeom prst="rect">
            <a:avLst/>
          </a:prstGeom>
        </p:spPr>
      </p:pic>
      <p:pic>
        <p:nvPicPr>
          <p:cNvPr id="14" name="Afbeelding 13" descr="machines-kleur.ai"/>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4588934" y="4152900"/>
            <a:ext cx="360000" cy="360000"/>
          </a:xfrm>
          <a:prstGeom prst="rect">
            <a:avLst/>
          </a:prstGeom>
        </p:spPr>
      </p:pic>
      <p:pic>
        <p:nvPicPr>
          <p:cNvPr id="15" name="Afbeelding 14" descr="museum.ai"/>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4595284" y="4584700"/>
            <a:ext cx="360000" cy="360000"/>
          </a:xfrm>
          <a:prstGeom prst="rect">
            <a:avLst/>
          </a:prstGeom>
        </p:spPr>
      </p:pic>
      <p:pic>
        <p:nvPicPr>
          <p:cNvPr id="16" name="Afbeelding 15" descr="restaurant.ai"/>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4521200" y="3183468"/>
            <a:ext cx="463716" cy="463716"/>
          </a:xfrm>
          <a:prstGeom prst="rect">
            <a:avLst/>
          </a:prstGeom>
        </p:spPr>
      </p:pic>
      <p:pic>
        <p:nvPicPr>
          <p:cNvPr id="17" name="Afbeelding 16" descr="school.ai"/>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1371600" y="2349501"/>
            <a:ext cx="360000" cy="360000"/>
          </a:xfrm>
          <a:prstGeom prst="rect">
            <a:avLst/>
          </a:prstGeom>
        </p:spPr>
      </p:pic>
      <p:pic>
        <p:nvPicPr>
          <p:cNvPr id="18" name="Afbeelding 17" descr="vakantie.ai"/>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1371600" y="5448300"/>
            <a:ext cx="360000" cy="360000"/>
          </a:xfrm>
          <a:prstGeom prst="rect">
            <a:avLst/>
          </a:prstGeom>
        </p:spPr>
      </p:pic>
      <p:pic>
        <p:nvPicPr>
          <p:cNvPr id="19" name="Afbeelding 18" descr="vervoer.ai"/>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4595283" y="5484283"/>
            <a:ext cx="360000" cy="360000"/>
          </a:xfrm>
          <a:prstGeom prst="rect">
            <a:avLst/>
          </a:prstGeom>
        </p:spPr>
      </p:pic>
      <p:sp>
        <p:nvSpPr>
          <p:cNvPr id="21" name="Tekstvak 20"/>
          <p:cNvSpPr txBox="1"/>
          <p:nvPr/>
        </p:nvSpPr>
        <p:spPr bwMode="auto">
          <a:xfrm>
            <a:off x="1371600" y="1897212"/>
            <a:ext cx="2336800" cy="46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square" lIns="0" tIns="0" rIns="0" bIns="0" rtlCol="0">
            <a:spAutoFit/>
          </a:bodyPr>
          <a:lstStyle/>
          <a:p>
            <a:pPr marL="0" indent="0">
              <a:buNone/>
            </a:pPr>
            <a:r>
              <a:rPr lang="nl-NL" sz="1700" b="1" dirty="0"/>
              <a:t>De seizoenen</a:t>
            </a:r>
          </a:p>
        </p:txBody>
      </p:sp>
      <p:pic>
        <p:nvPicPr>
          <p:cNvPr id="22" name="Afbeelding 21" descr="winkel.ai"/>
          <p:cNvPicPr>
            <a:picLocks noChangeAspect="1"/>
          </p:cNvPicPr>
          <p:nvPr/>
        </p:nvPicPr>
        <p:blipFill>
          <a:blip r:embed="rId17" cstate="email">
            <a:extLst>
              <a:ext uri="{28A0092B-C50C-407E-A947-70E740481C1C}">
                <a14:useLocalDpi xmlns:a14="http://schemas.microsoft.com/office/drawing/2010/main" val="0"/>
              </a:ext>
            </a:extLst>
          </a:blip>
          <a:stretch>
            <a:fillRect/>
          </a:stretch>
        </p:blipFill>
        <p:spPr>
          <a:xfrm>
            <a:off x="4588933" y="2385483"/>
            <a:ext cx="360000" cy="360000"/>
          </a:xfrm>
          <a:prstGeom prst="rect">
            <a:avLst/>
          </a:prstGeom>
        </p:spPr>
      </p:pic>
      <p:pic>
        <p:nvPicPr>
          <p:cNvPr id="23" name="Afbeelding 22" descr="winter.ai"/>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1367367" y="3718983"/>
            <a:ext cx="360000" cy="360000"/>
          </a:xfrm>
          <a:prstGeom prst="rect">
            <a:avLst/>
          </a:prstGeom>
        </p:spPr>
      </p:pic>
      <p:sp>
        <p:nvSpPr>
          <p:cNvPr id="24" name="Tekstvak 23"/>
          <p:cNvSpPr txBox="1"/>
          <p:nvPr/>
        </p:nvSpPr>
        <p:spPr bwMode="auto">
          <a:xfrm>
            <a:off x="4555066" y="1897213"/>
            <a:ext cx="2336800" cy="463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square" lIns="0" tIns="0" rIns="0" bIns="0" rtlCol="0">
            <a:spAutoFit/>
          </a:bodyPr>
          <a:lstStyle/>
          <a:p>
            <a:pPr marL="0" indent="0">
              <a:buNone/>
            </a:pPr>
            <a:r>
              <a:rPr lang="nl-NL" sz="1700" b="1" dirty="0"/>
              <a:t>De wereld</a:t>
            </a:r>
          </a:p>
        </p:txBody>
      </p:sp>
    </p:spTree>
    <p:extLst>
      <p:ext uri="{BB962C8B-B14F-4D97-AF65-F5344CB8AC3E}">
        <p14:creationId xmlns:p14="http://schemas.microsoft.com/office/powerpoint/2010/main" val="375845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jdelijke aanduiding voor tekst 2"/>
          <p:cNvSpPr txBox="1">
            <a:spLocks/>
          </p:cNvSpPr>
          <p:nvPr/>
        </p:nvSpPr>
        <p:spPr bwMode="auto">
          <a:xfrm>
            <a:off x="6235043" y="3599419"/>
            <a:ext cx="5445519" cy="557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wereldoriëntatie-</a:t>
            </a:r>
          </a:p>
          <a:p>
            <a:pPr marL="0" indent="0">
              <a:buFont typeface="Lucida Grande"/>
              <a:buNone/>
            </a:pPr>
            <a:r>
              <a:rPr lang="nl-NL" dirty="0"/>
              <a:t>burgerschap</a:t>
            </a:r>
          </a:p>
        </p:txBody>
      </p:sp>
      <p:pic>
        <p:nvPicPr>
          <p:cNvPr id="24" name="Afbeelding 23" descr="V 97_wereld_burger.ai"/>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453994" y="3458066"/>
            <a:ext cx="828000" cy="828000"/>
          </a:xfrm>
          <a:prstGeom prst="rect">
            <a:avLst/>
          </a:prstGeom>
        </p:spPr>
      </p:pic>
      <p:sp>
        <p:nvSpPr>
          <p:cNvPr id="14" name="Tijdelijke aanduiding voor tekst 2"/>
          <p:cNvSpPr txBox="1">
            <a:spLocks/>
          </p:cNvSpPr>
          <p:nvPr/>
        </p:nvSpPr>
        <p:spPr bwMode="auto">
          <a:xfrm>
            <a:off x="6213427" y="5429330"/>
            <a:ext cx="5445519" cy="3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a:t>Engels</a:t>
            </a:r>
          </a:p>
        </p:txBody>
      </p:sp>
      <p:pic>
        <p:nvPicPr>
          <p:cNvPr id="21" name="Afbeelding 20" descr="V 95_yes.ai"/>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432378" y="5166112"/>
            <a:ext cx="828000" cy="828000"/>
          </a:xfrm>
          <a:prstGeom prst="rect">
            <a:avLst/>
          </a:prstGeom>
        </p:spPr>
      </p:pic>
      <p:pic>
        <p:nvPicPr>
          <p:cNvPr id="15" name="Afbeelding 14" descr="V 33 expressie muziek.ai"/>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512215" y="1589140"/>
            <a:ext cx="763183" cy="1080000"/>
          </a:xfrm>
          <a:prstGeom prst="rect">
            <a:avLst/>
          </a:prstGeom>
        </p:spPr>
      </p:pic>
      <p:sp>
        <p:nvSpPr>
          <p:cNvPr id="16" name="Tijdelijke aanduiding voor tekst 2"/>
          <p:cNvSpPr txBox="1">
            <a:spLocks/>
          </p:cNvSpPr>
          <p:nvPr/>
        </p:nvSpPr>
        <p:spPr bwMode="auto">
          <a:xfrm>
            <a:off x="6232743" y="2063273"/>
            <a:ext cx="5445519" cy="3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muziek</a:t>
            </a:r>
          </a:p>
        </p:txBody>
      </p:sp>
      <p:pic>
        <p:nvPicPr>
          <p:cNvPr id="12" name="Afbeelding 11" descr="V 35 motoriek grof.ai"/>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216473" y="5224230"/>
            <a:ext cx="763183" cy="1080000"/>
          </a:xfrm>
          <a:prstGeom prst="rect">
            <a:avLst/>
          </a:prstGeom>
        </p:spPr>
      </p:pic>
      <p:sp>
        <p:nvSpPr>
          <p:cNvPr id="13" name="Tijdelijke aanduiding voor tekst 2"/>
          <p:cNvSpPr txBox="1">
            <a:spLocks/>
          </p:cNvSpPr>
          <p:nvPr/>
        </p:nvSpPr>
        <p:spPr bwMode="auto">
          <a:xfrm>
            <a:off x="1937001" y="5429330"/>
            <a:ext cx="3168400" cy="3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bewegingsonderwijs</a:t>
            </a:r>
          </a:p>
        </p:txBody>
      </p:sp>
      <p:sp>
        <p:nvSpPr>
          <p:cNvPr id="17" name="Tijdelijke aanduiding voor tekst 2"/>
          <p:cNvSpPr txBox="1">
            <a:spLocks/>
          </p:cNvSpPr>
          <p:nvPr/>
        </p:nvSpPr>
        <p:spPr bwMode="auto">
          <a:xfrm>
            <a:off x="1945874" y="4597429"/>
            <a:ext cx="5445519" cy="3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beeldende vorming</a:t>
            </a:r>
          </a:p>
        </p:txBody>
      </p:sp>
      <p:pic>
        <p:nvPicPr>
          <p:cNvPr id="25" name="Afbeelding 24" descr="V 12 plak.ai"/>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216473" y="4347528"/>
            <a:ext cx="763184" cy="1080000"/>
          </a:xfrm>
          <a:prstGeom prst="rect">
            <a:avLst/>
          </a:prstGeom>
        </p:spPr>
      </p:pic>
      <p:sp>
        <p:nvSpPr>
          <p:cNvPr id="18" name="Tijdelijke aanduiding voor tekst 2"/>
          <p:cNvSpPr txBox="1">
            <a:spLocks/>
          </p:cNvSpPr>
          <p:nvPr/>
        </p:nvSpPr>
        <p:spPr bwMode="auto">
          <a:xfrm>
            <a:off x="1962529" y="3765527"/>
            <a:ext cx="3384172" cy="3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sociaal emotionele ontwikkeling</a:t>
            </a:r>
          </a:p>
        </p:txBody>
      </p:sp>
      <p:pic>
        <p:nvPicPr>
          <p:cNvPr id="22" name="Afbeelding 21" descr="V 55 soc.emo.ai"/>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194648" y="3329516"/>
            <a:ext cx="763183" cy="1080000"/>
          </a:xfrm>
          <a:prstGeom prst="rect">
            <a:avLst/>
          </a:prstGeom>
        </p:spPr>
      </p:pic>
      <p:pic>
        <p:nvPicPr>
          <p:cNvPr id="7" name="Afbeelding 6" descr="V 31 taal.ai"/>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1222760" y="1762333"/>
            <a:ext cx="763183" cy="1080000"/>
          </a:xfrm>
          <a:prstGeom prst="rect">
            <a:avLst/>
          </a:prstGeom>
        </p:spPr>
      </p:pic>
      <p:sp>
        <p:nvSpPr>
          <p:cNvPr id="2" name="Tijdelijke aanduiding voor tekst 1"/>
          <p:cNvSpPr>
            <a:spLocks noGrp="1"/>
          </p:cNvSpPr>
          <p:nvPr>
            <p:ph type="body" sz="quarter" idx="10"/>
          </p:nvPr>
        </p:nvSpPr>
        <p:spPr/>
        <p:txBody>
          <a:bodyPr/>
          <a:lstStyle/>
          <a:p>
            <a:r>
              <a:rPr lang="nl-NL" dirty="0"/>
              <a:t>Leerlijnen</a:t>
            </a:r>
          </a:p>
        </p:txBody>
      </p:sp>
      <p:sp>
        <p:nvSpPr>
          <p:cNvPr id="3" name="Tijdelijke aanduiding voor tekst 2"/>
          <p:cNvSpPr>
            <a:spLocks noGrp="1"/>
          </p:cNvSpPr>
          <p:nvPr>
            <p:ph type="body" sz="quarter" idx="12"/>
          </p:nvPr>
        </p:nvSpPr>
        <p:spPr>
          <a:xfrm>
            <a:off x="1943288" y="2063273"/>
            <a:ext cx="5445519" cy="346387"/>
          </a:xfrm>
        </p:spPr>
        <p:txBody>
          <a:bodyPr/>
          <a:lstStyle/>
          <a:p>
            <a:pPr marL="0" indent="0">
              <a:buNone/>
            </a:pPr>
            <a:r>
              <a:rPr lang="nl-NL" dirty="0"/>
              <a:t>taal-lezen</a:t>
            </a:r>
          </a:p>
        </p:txBody>
      </p:sp>
      <p:pic>
        <p:nvPicPr>
          <p:cNvPr id="8" name="Afbeelding 7" descr="V 30 rekenen.ai"/>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222760" y="2659257"/>
            <a:ext cx="763183" cy="1080000"/>
          </a:xfrm>
          <a:prstGeom prst="rect">
            <a:avLst/>
          </a:prstGeom>
        </p:spPr>
      </p:pic>
      <p:sp>
        <p:nvSpPr>
          <p:cNvPr id="9" name="Tijdelijke aanduiding voor tekst 2"/>
          <p:cNvSpPr txBox="1">
            <a:spLocks/>
          </p:cNvSpPr>
          <p:nvPr/>
        </p:nvSpPr>
        <p:spPr bwMode="auto">
          <a:xfrm>
            <a:off x="1943288" y="2933625"/>
            <a:ext cx="5445519" cy="3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rekenen</a:t>
            </a:r>
          </a:p>
        </p:txBody>
      </p:sp>
      <p:pic>
        <p:nvPicPr>
          <p:cNvPr id="10" name="Afbeelding 9" descr="V 34 motoriek fijn.ai"/>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5473658" y="4340956"/>
            <a:ext cx="763183" cy="1080000"/>
          </a:xfrm>
          <a:prstGeom prst="rect">
            <a:avLst/>
          </a:prstGeom>
        </p:spPr>
      </p:pic>
      <p:sp>
        <p:nvSpPr>
          <p:cNvPr id="11" name="Tijdelijke aanduiding voor tekst 2"/>
          <p:cNvSpPr txBox="1">
            <a:spLocks/>
          </p:cNvSpPr>
          <p:nvPr/>
        </p:nvSpPr>
        <p:spPr bwMode="auto">
          <a:xfrm>
            <a:off x="6213426" y="4587815"/>
            <a:ext cx="5445519" cy="3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voorbereidend schrijven</a:t>
            </a:r>
          </a:p>
        </p:txBody>
      </p:sp>
      <p:sp>
        <p:nvSpPr>
          <p:cNvPr id="19" name="Tijdelijke aanduiding voor tekst 2"/>
          <p:cNvSpPr txBox="1">
            <a:spLocks/>
          </p:cNvSpPr>
          <p:nvPr/>
        </p:nvSpPr>
        <p:spPr bwMode="auto">
          <a:xfrm>
            <a:off x="6251908" y="2904787"/>
            <a:ext cx="5445519" cy="314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270000" indent="-270000" algn="l" defTabSz="901700" rtl="0" eaLnBrk="0" fontAlgn="base" hangingPunct="0">
              <a:lnSpc>
                <a:spcPts val="1800"/>
              </a:lnSpc>
              <a:spcBef>
                <a:spcPts val="0"/>
              </a:spcBef>
              <a:spcAft>
                <a:spcPts val="600"/>
              </a:spcAft>
              <a:buClr>
                <a:srgbClr val="009F9D"/>
              </a:buClr>
              <a:buFont typeface="Lucida Grande"/>
              <a:buChar char="●"/>
              <a:tabLst>
                <a:tab pos="1235075" algn="l"/>
              </a:tabLst>
              <a:defRPr lang="nl-NL" sz="1600" kern="1200" baseline="0" dirty="0" smtClean="0">
                <a:solidFill>
                  <a:schemeClr val="tx1"/>
                </a:solidFill>
                <a:latin typeface="Verdana"/>
                <a:ea typeface="ＭＳ Ｐゴシック" charset="0"/>
                <a:cs typeface="Verdana"/>
              </a:defRPr>
            </a:lvl1pPr>
            <a:lvl2pPr marL="270000" indent="180000" algn="l" defTabSz="901700" rtl="0" eaLnBrk="0" fontAlgn="base" hangingPunct="0">
              <a:lnSpc>
                <a:spcPts val="1800"/>
              </a:lnSpc>
              <a:spcBef>
                <a:spcPts val="0"/>
              </a:spcBef>
              <a:spcAft>
                <a:spcPts val="600"/>
              </a:spcAft>
              <a:buFont typeface="Times" charset="0"/>
              <a:buChar char="-"/>
              <a:tabLst>
                <a:tab pos="1235075" algn="l"/>
              </a:tabLst>
              <a:defRPr lang="nl-NL" sz="1400" kern="1200" baseline="0" dirty="0" smtClean="0">
                <a:solidFill>
                  <a:schemeClr val="tx1"/>
                </a:solidFill>
                <a:latin typeface="Verdana"/>
                <a:ea typeface="ＭＳ Ｐゴシック" charset="0"/>
                <a:cs typeface="Verdana"/>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Font typeface="Lucida Grande"/>
              <a:buNone/>
            </a:pPr>
            <a:r>
              <a:rPr lang="nl-NL" dirty="0"/>
              <a:t>drama</a:t>
            </a:r>
          </a:p>
        </p:txBody>
      </p:sp>
      <p:pic>
        <p:nvPicPr>
          <p:cNvPr id="23" name="Afbeelding 22" descr="V 32 expressie drama.ai"/>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5541748" y="2659257"/>
            <a:ext cx="763183" cy="1080000"/>
          </a:xfrm>
          <a:prstGeom prst="rect">
            <a:avLst/>
          </a:prstGeom>
        </p:spPr>
      </p:pic>
    </p:spTree>
    <p:extLst>
      <p:ext uri="{BB962C8B-B14F-4D97-AF65-F5344CB8AC3E}">
        <p14:creationId xmlns:p14="http://schemas.microsoft.com/office/powerpoint/2010/main" val="2483424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p:bldP spid="16" grpId="0"/>
      <p:bldP spid="13" grpId="0"/>
      <p:bldP spid="17" grpId="0"/>
      <p:bldP spid="18" grpId="0"/>
      <p:bldP spid="9" grpId="0"/>
      <p:bldP spid="11"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bellen.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30213" y="1643063"/>
            <a:ext cx="1935480" cy="1481328"/>
          </a:xfrm>
          <a:prstGeom prst="rect">
            <a:avLst/>
          </a:prstGeom>
        </p:spPr>
      </p:pic>
      <p:sp>
        <p:nvSpPr>
          <p:cNvPr id="3" name="Tijdelijke aanduiding voor tekst 2"/>
          <p:cNvSpPr>
            <a:spLocks noGrp="1"/>
          </p:cNvSpPr>
          <p:nvPr>
            <p:ph type="body" sz="quarter" idx="10"/>
          </p:nvPr>
        </p:nvSpPr>
        <p:spPr/>
        <p:txBody>
          <a:bodyPr/>
          <a:lstStyle/>
          <a:p>
            <a:r>
              <a:rPr lang="en-US" dirty="0" err="1"/>
              <a:t>Jaarplanning</a:t>
            </a:r>
            <a:endParaRPr lang="en-US" dirty="0"/>
          </a:p>
        </p:txBody>
      </p:sp>
      <p:graphicFrame>
        <p:nvGraphicFramePr>
          <p:cNvPr id="7" name="Tabel 6"/>
          <p:cNvGraphicFramePr>
            <a:graphicFrameLocks noGrp="1"/>
          </p:cNvGraphicFramePr>
          <p:nvPr>
            <p:extLst>
              <p:ext uri="{D42A27DB-BD31-4B8C-83A1-F6EECF244321}">
                <p14:modId xmlns:p14="http://schemas.microsoft.com/office/powerpoint/2010/main" val="568745293"/>
              </p:ext>
            </p:extLst>
          </p:nvPr>
        </p:nvGraphicFramePr>
        <p:xfrm>
          <a:off x="1308100" y="1833031"/>
          <a:ext cx="6989763" cy="3890928"/>
        </p:xfrm>
        <a:graphic>
          <a:graphicData uri="http://schemas.openxmlformats.org/drawingml/2006/table">
            <a:tbl>
              <a:tblPr/>
              <a:tblGrid>
                <a:gridCol w="2816914">
                  <a:extLst>
                    <a:ext uri="{9D8B030D-6E8A-4147-A177-3AD203B41FA5}">
                      <a16:colId xmlns:a16="http://schemas.microsoft.com/office/drawing/2014/main" val="20000"/>
                    </a:ext>
                  </a:extLst>
                </a:gridCol>
                <a:gridCol w="2100880">
                  <a:extLst>
                    <a:ext uri="{9D8B030D-6E8A-4147-A177-3AD203B41FA5}">
                      <a16:colId xmlns:a16="http://schemas.microsoft.com/office/drawing/2014/main" val="20001"/>
                    </a:ext>
                  </a:extLst>
                </a:gridCol>
                <a:gridCol w="2071969">
                  <a:extLst>
                    <a:ext uri="{9D8B030D-6E8A-4147-A177-3AD203B41FA5}">
                      <a16:colId xmlns:a16="http://schemas.microsoft.com/office/drawing/2014/main" val="20002"/>
                    </a:ext>
                  </a:extLst>
                </a:gridCol>
              </a:tblGrid>
              <a:tr h="4556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endParaRPr kumimoji="0" lang="nl-NL" sz="1400" b="0" i="0" u="none" strike="noStrike" cap="none" normalizeH="0" baseline="0" dirty="0">
                        <a:ln>
                          <a:noFill/>
                        </a:ln>
                        <a:solidFill>
                          <a:schemeClr val="tx1"/>
                        </a:solidFill>
                        <a:effectLst/>
                        <a:latin typeface="Verdana" pitchFamily="34" charset="0"/>
                      </a:endParaRPr>
                    </a:p>
                  </a:txBody>
                  <a:tcPr marL="180000" marR="180000" marT="180000" marB="180000" horzOverflow="overflow">
                    <a:lnL>
                      <a:noFill/>
                    </a:lnL>
                    <a:lnR w="57150" cap="flat" cmpd="sng" algn="ctr">
                      <a:solidFill>
                        <a:schemeClr val="bg1"/>
                      </a:solidFill>
                      <a:prstDash val="solid"/>
                      <a:round/>
                      <a:headEnd type="none" w="med" len="med"/>
                      <a:tailEnd type="none" w="med" len="med"/>
                    </a:lnR>
                    <a:lnT>
                      <a:noFill/>
                    </a:lnT>
                    <a:lnB w="5715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1" i="0" u="none" strike="noStrike" cap="none" normalizeH="0" baseline="0" dirty="0">
                          <a:ln>
                            <a:noFill/>
                          </a:ln>
                          <a:solidFill>
                            <a:schemeClr val="bg1"/>
                          </a:solidFill>
                          <a:effectLst/>
                          <a:latin typeface="Verdana" pitchFamily="34" charset="0"/>
                        </a:rPr>
                        <a:t>De seizoenen</a:t>
                      </a:r>
                    </a:p>
                  </a:txBody>
                  <a:tcPr marL="180000" marR="180000" marT="180000" marB="180000" horzOverflow="overflow">
                    <a:lnL w="57150" cap="flat" cmpd="sng" algn="ctr">
                      <a:solidFill>
                        <a:schemeClr val="bg1"/>
                      </a:solidFill>
                      <a:prstDash val="solid"/>
                      <a:round/>
                      <a:headEnd type="none" w="med" len="med"/>
                      <a:tailEnd type="none" w="med" len="med"/>
                    </a:lnL>
                    <a:lnR w="57150" cap="flat" cmpd="sng" algn="ctr">
                      <a:solidFill>
                        <a:srgbClr val="FFFFFF"/>
                      </a:solidFill>
                      <a:prstDash val="solid"/>
                      <a:round/>
                      <a:headEnd type="none" w="med" len="med"/>
                      <a:tailEnd type="none" w="med" len="med"/>
                    </a:lnR>
                    <a:lnT>
                      <a:noFill/>
                    </a:lnT>
                    <a:lnB w="57150" cap="flat" cmpd="sng" algn="ctr">
                      <a:solidFill>
                        <a:schemeClr val="bg1"/>
                      </a:solidFill>
                      <a:prstDash val="solid"/>
                      <a:round/>
                      <a:headEnd type="none" w="med" len="med"/>
                      <a:tailEnd type="none" w="med" len="med"/>
                    </a:lnB>
                    <a:lnTlToBr>
                      <a:noFill/>
                    </a:lnTlToBr>
                    <a:lnBlToTr>
                      <a:noFill/>
                    </a:lnBlToTr>
                    <a:solidFill>
                      <a:srgbClr val="009BB1"/>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1" i="0" u="none" strike="noStrike" cap="none" normalizeH="0" baseline="0" dirty="0">
                          <a:ln>
                            <a:noFill/>
                          </a:ln>
                          <a:solidFill>
                            <a:srgbClr val="FFFFFF"/>
                          </a:solidFill>
                          <a:effectLst/>
                          <a:latin typeface="Verdana" pitchFamily="34" charset="0"/>
                        </a:rPr>
                        <a:t>De wereld</a:t>
                      </a:r>
                    </a:p>
                  </a:txBody>
                  <a:tcPr marL="180000" marR="180000" marT="180000" marB="180000" horzOverflow="overflow">
                    <a:lnL w="57150" cap="flat" cmpd="sng" algn="ctr">
                      <a:solidFill>
                        <a:srgbClr val="FFFFFF"/>
                      </a:solidFill>
                      <a:prstDash val="solid"/>
                      <a:round/>
                      <a:headEnd type="none" w="med" len="med"/>
                      <a:tailEnd type="none" w="med" len="med"/>
                    </a:lnL>
                    <a:lnR>
                      <a:noFill/>
                    </a:lnR>
                    <a:lnT>
                      <a:noFill/>
                    </a:lnT>
                    <a:lnB w="57150" cap="flat" cmpd="sng" algn="ctr">
                      <a:solidFill>
                        <a:schemeClr val="bg1"/>
                      </a:solidFill>
                      <a:prstDash val="solid"/>
                      <a:round/>
                      <a:headEnd type="none" w="med" len="med"/>
                      <a:tailEnd type="none" w="med" len="med"/>
                    </a:lnB>
                    <a:lnTlToBr>
                      <a:noFill/>
                    </a:lnTlToBr>
                    <a:lnBlToTr>
                      <a:noFill/>
                    </a:lnBlToTr>
                    <a:solidFill>
                      <a:srgbClr val="009BB1"/>
                    </a:solidFill>
                  </a:tcPr>
                </a:tc>
                <a:extLst>
                  <a:ext uri="{0D108BD9-81ED-4DB2-BD59-A6C34878D82A}">
                    <a16:rowId xmlns:a16="http://schemas.microsoft.com/office/drawing/2014/main" val="10000"/>
                  </a:ext>
                </a:extLst>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1" i="0" u="none" strike="noStrike" cap="none" normalizeH="0" baseline="0" dirty="0">
                          <a:ln>
                            <a:noFill/>
                          </a:ln>
                          <a:solidFill>
                            <a:srgbClr val="FFFFFF"/>
                          </a:solidFill>
                          <a:effectLst/>
                          <a:latin typeface="Verdana" pitchFamily="34" charset="0"/>
                        </a:rPr>
                        <a:t>Periode 1</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bg1"/>
                          </a:solidFill>
                          <a:effectLst/>
                          <a:latin typeface="Verdana" pitchFamily="34" charset="0"/>
                        </a:rPr>
                        <a:t>augustus t/m oktober</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nieuw schooljaar</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herfst</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winkel</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communicatie</a:t>
                      </a:r>
                    </a:p>
                  </a:txBody>
                  <a:tcPr marL="180000" marR="180000" marT="180000" marB="180000" horzOverflow="overflow">
                    <a:lnL w="57150" cap="flat" cmpd="sng" algn="ctr">
                      <a:solidFill>
                        <a:srgbClr val="FFFFFF"/>
                      </a:solidFill>
                      <a:prstDash val="solid"/>
                      <a:round/>
                      <a:headEnd type="none" w="med" len="med"/>
                      <a:tailEnd type="none" w="med" len="med"/>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alpha val="50000"/>
                      </a:schemeClr>
                    </a:solidFill>
                  </a:tcPr>
                </a:tc>
                <a:extLst>
                  <a:ext uri="{0D108BD9-81ED-4DB2-BD59-A6C34878D82A}">
                    <a16:rowId xmlns:a16="http://schemas.microsoft.com/office/drawing/2014/main" val="10001"/>
                  </a:ext>
                </a:extLst>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1" i="0" u="none" strike="noStrike" cap="none" normalizeH="0" baseline="0" dirty="0">
                          <a:ln>
                            <a:noFill/>
                          </a:ln>
                          <a:solidFill>
                            <a:srgbClr val="FFFFFF"/>
                          </a:solidFill>
                          <a:effectLst/>
                          <a:latin typeface="Verdana" pitchFamily="34" charset="0"/>
                        </a:rPr>
                        <a:t>Periode 2</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rgbClr val="FFFFFF"/>
                          </a:solidFill>
                          <a:effectLst/>
                          <a:latin typeface="Verdana" pitchFamily="34" charset="0"/>
                        </a:rPr>
                        <a:t>november t/m januari</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december</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winter</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restaurant</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gezondheid</a:t>
                      </a:r>
                    </a:p>
                  </a:txBody>
                  <a:tcPr marL="180000" marR="180000" marT="180000" marB="180000" horzOverflow="overflow">
                    <a:lnL w="57150" cap="flat" cmpd="sng" algn="ctr">
                      <a:solidFill>
                        <a:srgbClr val="FFFFFF"/>
                      </a:solidFill>
                      <a:prstDash val="solid"/>
                      <a:round/>
                      <a:headEnd type="none" w="med" len="med"/>
                      <a:tailEnd type="none" w="med" len="med"/>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alpha val="50000"/>
                      </a:schemeClr>
                    </a:solidFill>
                  </a:tcPr>
                </a:tc>
                <a:extLst>
                  <a:ext uri="{0D108BD9-81ED-4DB2-BD59-A6C34878D82A}">
                    <a16:rowId xmlns:a16="http://schemas.microsoft.com/office/drawing/2014/main" val="10002"/>
                  </a:ext>
                </a:extLst>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1" i="0" u="none" strike="noStrike" cap="none" normalizeH="0" baseline="0" dirty="0">
                          <a:ln>
                            <a:noFill/>
                          </a:ln>
                          <a:solidFill>
                            <a:srgbClr val="FFFFFF"/>
                          </a:solidFill>
                          <a:effectLst/>
                          <a:latin typeface="Verdana" pitchFamily="34" charset="0"/>
                        </a:rPr>
                        <a:t>Periode 3</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rgbClr val="FFFFFF"/>
                          </a:solidFill>
                          <a:effectLst/>
                          <a:latin typeface="Verdana" pitchFamily="34" charset="0"/>
                        </a:rPr>
                        <a:t>februari t/m april</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lente</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dierentuin</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chemeClr val="bg1"/>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machines</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museum</a:t>
                      </a:r>
                    </a:p>
                  </a:txBody>
                  <a:tcPr marL="180000" marR="180000" marT="180000" marB="180000" horzOverflow="overflow">
                    <a:lnL w="57150" cap="flat" cmpd="sng" algn="ctr">
                      <a:solidFill>
                        <a:srgbClr val="FFFFFF"/>
                      </a:solidFill>
                      <a:prstDash val="solid"/>
                      <a:round/>
                      <a:headEnd type="none" w="med" len="med"/>
                      <a:tailEnd type="none" w="med" len="med"/>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alpha val="50000"/>
                      </a:schemeClr>
                    </a:solidFill>
                  </a:tcPr>
                </a:tc>
                <a:extLst>
                  <a:ext uri="{0D108BD9-81ED-4DB2-BD59-A6C34878D82A}">
                    <a16:rowId xmlns:a16="http://schemas.microsoft.com/office/drawing/2014/main" val="10003"/>
                  </a:ext>
                </a:extLst>
              </a:tr>
              <a:tr h="455613">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1" i="0" u="none" strike="noStrike" cap="none" normalizeH="0" baseline="0" dirty="0">
                          <a:ln>
                            <a:noFill/>
                          </a:ln>
                          <a:solidFill>
                            <a:srgbClr val="FFFFFF"/>
                          </a:solidFill>
                          <a:effectLst/>
                          <a:latin typeface="Verdana" pitchFamily="34" charset="0"/>
                        </a:rPr>
                        <a:t>Periode 4</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rgbClr val="FFFFFF"/>
                          </a:solidFill>
                          <a:effectLst/>
                          <a:latin typeface="Verdana" pitchFamily="34" charset="0"/>
                        </a:rPr>
                        <a:t>mei t/m juli</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accent6">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familie</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vakantie</a:t>
                      </a:r>
                    </a:p>
                  </a:txBody>
                  <a:tcPr marL="180000" marR="180000" marT="180000" marB="180000" horzOverflow="overflow">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lnTlToBr>
                      <a:noFill/>
                    </a:lnTlToBr>
                    <a:lnBlToTr>
                      <a:noFill/>
                    </a:lnBlToTr>
                    <a:solidFill>
                      <a:schemeClr val="accent6">
                        <a:lumMod val="40000"/>
                        <a:lumOff val="60000"/>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bouwen</a:t>
                      </a:r>
                    </a:p>
                    <a:p>
                      <a:pPr marL="0" marR="0" lvl="0" indent="0" algn="l" defTabSz="914400" rtl="0" eaLnBrk="1" fontAlgn="base" latinLnBrk="0" hangingPunct="1">
                        <a:lnSpc>
                          <a:spcPct val="100000"/>
                        </a:lnSpc>
                        <a:spcBef>
                          <a:spcPct val="20000"/>
                        </a:spcBef>
                        <a:spcAft>
                          <a:spcPct val="0"/>
                        </a:spcAft>
                        <a:buClrTx/>
                        <a:buSzTx/>
                        <a:buFont typeface="Wingdings" pitchFamily="2" charset="2"/>
                        <a:buNone/>
                        <a:tabLst/>
                      </a:pPr>
                      <a:r>
                        <a:rPr kumimoji="0" lang="nl-NL" sz="1400" b="0" i="0" u="none" strike="noStrike" cap="none" normalizeH="0" baseline="0" dirty="0">
                          <a:ln>
                            <a:noFill/>
                          </a:ln>
                          <a:solidFill>
                            <a:schemeClr val="tx1"/>
                          </a:solidFill>
                          <a:effectLst/>
                          <a:latin typeface="Verdana" pitchFamily="34" charset="0"/>
                        </a:rPr>
                        <a:t>• vervoer</a:t>
                      </a:r>
                    </a:p>
                  </a:txBody>
                  <a:tcPr marL="180000" marR="180000" marT="180000" marB="180000" horzOverflow="overflow">
                    <a:lnL w="57150" cap="flat" cmpd="sng" algn="ctr">
                      <a:solidFill>
                        <a:srgbClr val="FFFFFF"/>
                      </a:solidFill>
                      <a:prstDash val="solid"/>
                      <a:round/>
                      <a:headEnd type="none" w="med" len="med"/>
                      <a:tailEnd type="none" w="med" len="med"/>
                    </a:lnL>
                    <a:lnR>
                      <a:noFill/>
                    </a:lnR>
                    <a:lnT w="57150" cap="flat" cmpd="sng" algn="ctr">
                      <a:solidFill>
                        <a:schemeClr val="bg1"/>
                      </a:solidFill>
                      <a:prstDash val="solid"/>
                      <a:round/>
                      <a:headEnd type="none" w="med" len="med"/>
                      <a:tailEnd type="none" w="med" len="med"/>
                    </a:lnT>
                    <a:lnB w="57150" cap="flat" cmpd="sng" algn="ctr">
                      <a:solidFill>
                        <a:schemeClr val="bg1"/>
                      </a:solidFill>
                      <a:prstDash val="solid"/>
                      <a:round/>
                      <a:headEnd type="none" w="med" len="med"/>
                      <a:tailEnd type="none" w="med" len="med"/>
                    </a:lnB>
                    <a:lnTlToBr>
                      <a:noFill/>
                    </a:lnTlToBr>
                    <a:lnBlToTr>
                      <a:noFill/>
                    </a:lnBlToTr>
                    <a:solidFill>
                      <a:schemeClr val="accent6">
                        <a:lumMod val="40000"/>
                        <a:lumOff val="60000"/>
                        <a:alpha val="50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41487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en-US" dirty="0"/>
              <a:t>Organisatie per thema</a:t>
            </a:r>
          </a:p>
          <a:p>
            <a:endParaRPr lang="nl-NL" dirty="0"/>
          </a:p>
        </p:txBody>
      </p:sp>
      <p:graphicFrame>
        <p:nvGraphicFramePr>
          <p:cNvPr id="5" name="Tabel 4"/>
          <p:cNvGraphicFramePr>
            <a:graphicFrameLocks noGrp="1"/>
          </p:cNvGraphicFramePr>
          <p:nvPr>
            <p:extLst>
              <p:ext uri="{D42A27DB-BD31-4B8C-83A1-F6EECF244321}">
                <p14:modId xmlns:p14="http://schemas.microsoft.com/office/powerpoint/2010/main" val="1242919502"/>
              </p:ext>
            </p:extLst>
          </p:nvPr>
        </p:nvGraphicFramePr>
        <p:xfrm>
          <a:off x="1322307" y="1808128"/>
          <a:ext cx="7353381" cy="4319192"/>
        </p:xfrm>
        <a:graphic>
          <a:graphicData uri="http://schemas.openxmlformats.org/drawingml/2006/table">
            <a:tbl>
              <a:tblPr firstRow="1" firstCol="1" bandRow="1">
                <a:tableStyleId>{5C22544A-7EE6-4342-B048-85BDC9FD1C3A}</a:tableStyleId>
              </a:tblPr>
              <a:tblGrid>
                <a:gridCol w="2451127">
                  <a:extLst>
                    <a:ext uri="{9D8B030D-6E8A-4147-A177-3AD203B41FA5}">
                      <a16:colId xmlns:a16="http://schemas.microsoft.com/office/drawing/2014/main" val="20000"/>
                    </a:ext>
                  </a:extLst>
                </a:gridCol>
                <a:gridCol w="2451127">
                  <a:extLst>
                    <a:ext uri="{9D8B030D-6E8A-4147-A177-3AD203B41FA5}">
                      <a16:colId xmlns:a16="http://schemas.microsoft.com/office/drawing/2014/main" val="20001"/>
                    </a:ext>
                  </a:extLst>
                </a:gridCol>
                <a:gridCol w="2451127">
                  <a:extLst>
                    <a:ext uri="{9D8B030D-6E8A-4147-A177-3AD203B41FA5}">
                      <a16:colId xmlns:a16="http://schemas.microsoft.com/office/drawing/2014/main" val="20002"/>
                    </a:ext>
                  </a:extLst>
                </a:gridCol>
              </a:tblGrid>
              <a:tr h="401672">
                <a:tc>
                  <a:txBody>
                    <a:bodyPr/>
                    <a:lstStyle/>
                    <a:p>
                      <a:pPr algn="l">
                        <a:lnSpc>
                          <a:spcPct val="115000"/>
                        </a:lnSpc>
                        <a:spcBef>
                          <a:spcPts val="600"/>
                        </a:spcBef>
                        <a:spcAft>
                          <a:spcPts val="0"/>
                        </a:spcAft>
                      </a:pPr>
                      <a:r>
                        <a:rPr lang="nl-NL" sz="1000" baseline="0" dirty="0">
                          <a:effectLst/>
                          <a:latin typeface="Verdana"/>
                        </a:rPr>
                        <a:t>Week 1</a:t>
                      </a:r>
                      <a:endParaRPr lang="nl-NL" sz="1000" baseline="0" dirty="0">
                        <a:effectLst/>
                        <a:latin typeface="Verdana"/>
                        <a:ea typeface="Calibri"/>
                        <a:cs typeface="Times New Roman"/>
                      </a:endParaRPr>
                    </a:p>
                  </a:txBody>
                  <a:tcPr marL="108000" marR="68580" marT="100800" marB="54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BB1"/>
                    </a:solidFill>
                  </a:tcPr>
                </a:tc>
                <a:tc>
                  <a:txBody>
                    <a:bodyPr/>
                    <a:lstStyle/>
                    <a:p>
                      <a:pPr algn="l">
                        <a:lnSpc>
                          <a:spcPct val="115000"/>
                        </a:lnSpc>
                        <a:spcBef>
                          <a:spcPts val="600"/>
                        </a:spcBef>
                        <a:spcAft>
                          <a:spcPts val="0"/>
                        </a:spcAft>
                      </a:pPr>
                      <a:r>
                        <a:rPr lang="nl-NL" sz="1000" baseline="0" dirty="0">
                          <a:effectLst/>
                          <a:latin typeface="Verdana"/>
                        </a:rPr>
                        <a:t>Week 2</a:t>
                      </a:r>
                      <a:endParaRPr lang="nl-NL" sz="1000" baseline="0" dirty="0">
                        <a:effectLst/>
                        <a:latin typeface="Verdana"/>
                        <a:ea typeface="Calibri"/>
                        <a:cs typeface="Times New Roman"/>
                      </a:endParaRPr>
                    </a:p>
                  </a:txBody>
                  <a:tcPr marL="108000" marR="68580" marT="100800" marB="54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BB1"/>
                    </a:solidFill>
                  </a:tcPr>
                </a:tc>
                <a:tc>
                  <a:txBody>
                    <a:bodyPr/>
                    <a:lstStyle/>
                    <a:p>
                      <a:pPr algn="l">
                        <a:lnSpc>
                          <a:spcPct val="115000"/>
                        </a:lnSpc>
                        <a:spcBef>
                          <a:spcPts val="600"/>
                        </a:spcBef>
                        <a:spcAft>
                          <a:spcPts val="0"/>
                        </a:spcAft>
                      </a:pPr>
                      <a:r>
                        <a:rPr lang="nl-NL" sz="1000" baseline="0" dirty="0">
                          <a:effectLst/>
                          <a:latin typeface="Verdana"/>
                        </a:rPr>
                        <a:t>Week 3</a:t>
                      </a:r>
                      <a:endParaRPr lang="nl-NL" sz="1000" baseline="0" dirty="0">
                        <a:effectLst/>
                        <a:latin typeface="Verdana"/>
                        <a:ea typeface="Calibri"/>
                        <a:cs typeface="Times New Roman"/>
                      </a:endParaRPr>
                    </a:p>
                  </a:txBody>
                  <a:tcPr marL="108000" marR="68580" marT="100800" marB="54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9BB1"/>
                    </a:solidFill>
                  </a:tcPr>
                </a:tc>
                <a:extLst>
                  <a:ext uri="{0D108BD9-81ED-4DB2-BD59-A6C34878D82A}">
                    <a16:rowId xmlns:a16="http://schemas.microsoft.com/office/drawing/2014/main" val="10000"/>
                  </a:ext>
                </a:extLst>
              </a:tr>
              <a:tr h="264883">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doe-activiteit</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algn="l">
                        <a:lnSpc>
                          <a:spcPct val="115000"/>
                        </a:lnSpc>
                        <a:spcAft>
                          <a:spcPts val="0"/>
                        </a:spcAft>
                      </a:pP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algn="l">
                        <a:lnSpc>
                          <a:spcPct val="115000"/>
                        </a:lnSpc>
                        <a:spcAft>
                          <a:spcPts val="0"/>
                        </a:spcAft>
                      </a:pP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1"/>
                  </a:ext>
                </a:extLst>
              </a:tr>
              <a:tr h="262432">
                <a:tc>
                  <a:txBody>
                    <a:bodyPr/>
                    <a:lstStyle/>
                    <a:p>
                      <a:pPr algn="l">
                        <a:lnSpc>
                          <a:spcPct val="115000"/>
                        </a:lnSpc>
                        <a:spcAft>
                          <a:spcPts val="0"/>
                        </a:spcAft>
                      </a:pPr>
                      <a:r>
                        <a:rPr lang="nl-NL" sz="1000" b="0" baseline="0" dirty="0">
                          <a:solidFill>
                            <a:schemeClr val="accent4"/>
                          </a:solidFill>
                          <a:effectLst/>
                          <a:latin typeface="Verdana"/>
                        </a:rPr>
                        <a:t>grote kringen taal-lezen </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grote kringen taal-lezen </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grote kringen taal-lezen </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2"/>
                  </a:ext>
                </a:extLst>
              </a:tr>
              <a:tr h="259981">
                <a:tc>
                  <a:txBody>
                    <a:bodyPr/>
                    <a:lstStyle/>
                    <a:p>
                      <a:pPr algn="l">
                        <a:lnSpc>
                          <a:spcPct val="115000"/>
                        </a:lnSpc>
                        <a:spcAft>
                          <a:spcPts val="0"/>
                        </a:spcAft>
                      </a:pPr>
                      <a:r>
                        <a:rPr lang="nl-NL" sz="1000" b="0" baseline="0" dirty="0">
                          <a:solidFill>
                            <a:schemeClr val="accent4"/>
                          </a:solidFill>
                          <a:effectLst/>
                          <a:latin typeface="Verdana"/>
                        </a:rPr>
                        <a:t>grote kringen rekenen</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algn="l">
                        <a:lnSpc>
                          <a:spcPct val="115000"/>
                        </a:lnSpc>
                        <a:spcAft>
                          <a:spcPts val="0"/>
                        </a:spcAft>
                      </a:pPr>
                      <a:r>
                        <a:rPr lang="nl-NL" sz="1000" b="0" baseline="0" dirty="0">
                          <a:solidFill>
                            <a:schemeClr val="accent4"/>
                          </a:solidFill>
                          <a:effectLst/>
                          <a:latin typeface="Verdana"/>
                        </a:rPr>
                        <a:t>grote kringen rekenen</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algn="l">
                        <a:lnSpc>
                          <a:spcPct val="115000"/>
                        </a:lnSpc>
                        <a:spcAft>
                          <a:spcPts val="0"/>
                        </a:spcAft>
                      </a:pPr>
                      <a:r>
                        <a:rPr lang="nl-NL" sz="1000" b="0" baseline="0" dirty="0">
                          <a:solidFill>
                            <a:schemeClr val="accent4"/>
                          </a:solidFill>
                          <a:effectLst/>
                          <a:latin typeface="Verdana"/>
                        </a:rPr>
                        <a:t>grote kringen rekenen</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3"/>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grote kring Engels</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grote kring sociaal-emotioneel</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grote kring sociaal-emotioneel</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4"/>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gym</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ea typeface="Calibri"/>
                          <a:cs typeface="Times New Roman"/>
                        </a:rPr>
                        <a:t>gy</a:t>
                      </a:r>
                      <a:r>
                        <a:rPr lang="nl-NL" sz="1000" baseline="0" dirty="0">
                          <a:effectLst/>
                          <a:latin typeface="Verdana"/>
                        </a:rPr>
                        <a:t>m</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gym</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5"/>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muziek</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muziek</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muziek</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6"/>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ea typeface="Calibri"/>
                          <a:cs typeface="Times New Roman"/>
                        </a:rPr>
                        <a:t>drama</a:t>
                      </a: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drama</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drama</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7"/>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buitenspel </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buitenspel </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8"/>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wereldoriëntatie | burgerschap </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aseline="0" dirty="0">
                          <a:effectLst/>
                          <a:latin typeface="Verdana"/>
                        </a:rPr>
                        <a:t>wereldoriëntatie | burgerschap </a:t>
                      </a:r>
                      <a:endParaRPr lang="nl-NL" sz="1000" baseline="0" dirty="0">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8ECFD7">
                        <a:alpha val="50000"/>
                      </a:srgbClr>
                    </a:solidFill>
                  </a:tcPr>
                </a:tc>
                <a:extLst>
                  <a:ext uri="{0D108BD9-81ED-4DB2-BD59-A6C34878D82A}">
                    <a16:rowId xmlns:a16="http://schemas.microsoft.com/office/drawing/2014/main" val="10009"/>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hoeken en ontwikkelingsmateriaal</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hoeken en ontwikkelingsmateriaal</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hoeken en ontwikkelingsmateriaal</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extLst>
                  <a:ext uri="{0D108BD9-81ED-4DB2-BD59-A6C34878D82A}">
                    <a16:rowId xmlns:a16="http://schemas.microsoft.com/office/drawing/2014/main" val="10010"/>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kleine kringen</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kleine kringen</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kleine kringen</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extLst>
                  <a:ext uri="{0D108BD9-81ED-4DB2-BD59-A6C34878D82A}">
                    <a16:rowId xmlns:a16="http://schemas.microsoft.com/office/drawing/2014/main" val="10011"/>
                  </a:ext>
                </a:extLst>
              </a:tr>
              <a:tr h="274477">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5 minutenspelletjes</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5 minutenspelletjes</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nl-NL" sz="1000" b="0" baseline="0" dirty="0">
                          <a:solidFill>
                            <a:schemeClr val="accent4"/>
                          </a:solidFill>
                          <a:effectLst/>
                          <a:latin typeface="Verdana"/>
                        </a:rPr>
                        <a:t>5 minutenspelletjes</a:t>
                      </a:r>
                      <a:endParaRPr lang="nl-NL" sz="1000" b="0" baseline="0" dirty="0">
                        <a:solidFill>
                          <a:schemeClr val="accent4"/>
                        </a:solidFill>
                        <a:effectLst/>
                        <a:latin typeface="Verdana"/>
                        <a:ea typeface="Calibri"/>
                        <a:cs typeface="Times New Roman"/>
                      </a:endParaRPr>
                    </a:p>
                  </a:txBody>
                  <a:tcPr marL="108000" marR="68580" marT="61200" marB="9000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chemeClr val="accent6">
                        <a:lumMod val="40000"/>
                        <a:lumOff val="60000"/>
                        <a:alpha val="8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27604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txBox="1">
            <a:spLocks/>
          </p:cNvSpPr>
          <p:nvPr/>
        </p:nvSpPr>
        <p:spPr>
          <a:xfrm>
            <a:off x="485351" y="4752975"/>
            <a:ext cx="5940960" cy="1065367"/>
          </a:xfrm>
          <a:prstGeom prst="rect">
            <a:avLst/>
          </a:prstGeom>
        </p:spPr>
        <p:txBody>
          <a:bodyPr/>
          <a:lstStyle>
            <a:lvl1pPr marL="190500" indent="-190500" algn="l" defTabSz="901700" rtl="0" eaLnBrk="0" fontAlgn="base" hangingPunct="0">
              <a:lnSpc>
                <a:spcPct val="90000"/>
              </a:lnSpc>
              <a:spcBef>
                <a:spcPct val="20000"/>
              </a:spcBef>
              <a:spcAft>
                <a:spcPct val="0"/>
              </a:spcAft>
              <a:buFont typeface="Times" charset="0"/>
              <a:buChar char="•"/>
              <a:tabLst>
                <a:tab pos="1235075" algn="l"/>
              </a:tabLst>
              <a:defRPr sz="2000">
                <a:solidFill>
                  <a:schemeClr val="tx1"/>
                </a:solidFill>
                <a:latin typeface="Verdana"/>
                <a:ea typeface="ＭＳ Ｐゴシック" charset="0"/>
                <a:cs typeface="+mn-cs"/>
              </a:defRPr>
            </a:lvl1pPr>
            <a:lvl2pPr marL="381000" indent="163513" algn="l" defTabSz="901700" rtl="0" eaLnBrk="0" fontAlgn="base" hangingPunct="0">
              <a:spcBef>
                <a:spcPct val="20000"/>
              </a:spcBef>
              <a:spcAft>
                <a:spcPct val="0"/>
              </a:spcAft>
              <a:buFont typeface="Times" charset="0"/>
              <a:buChar char="-"/>
              <a:tabLst>
                <a:tab pos="1235075" algn="l"/>
              </a:tabLst>
              <a:defRPr>
                <a:solidFill>
                  <a:schemeClr val="tx1"/>
                </a:solidFill>
                <a:latin typeface="Verdana"/>
                <a:ea typeface="ＭＳ Ｐゴシック" charset="0"/>
              </a:defRPr>
            </a:lvl2pPr>
            <a:lvl3pPr marL="735013" indent="160338" algn="l" defTabSz="901700" rtl="0" eaLnBrk="0" fontAlgn="base" hangingPunct="0">
              <a:spcBef>
                <a:spcPct val="20000"/>
              </a:spcBef>
              <a:spcAft>
                <a:spcPct val="0"/>
              </a:spcAft>
              <a:buFont typeface="Times" charset="0"/>
              <a:buChar char="•"/>
              <a:tabLst>
                <a:tab pos="1235075" algn="l"/>
              </a:tabLst>
              <a:defRPr sz="1600">
                <a:solidFill>
                  <a:schemeClr val="tx1"/>
                </a:solidFill>
                <a:latin typeface="Verdana"/>
                <a:ea typeface="ＭＳ Ｐゴシック" charset="0"/>
              </a:defRPr>
            </a:lvl3pPr>
            <a:lvl4pPr marL="4000500" indent="-342900" algn="l" defTabSz="901700" rtl="0" eaLnBrk="0" fontAlgn="base" hangingPunct="0">
              <a:spcBef>
                <a:spcPct val="20000"/>
              </a:spcBef>
              <a:spcAft>
                <a:spcPct val="0"/>
              </a:spcAft>
              <a:tabLst>
                <a:tab pos="1235075" algn="l"/>
              </a:tabLst>
              <a:defRPr>
                <a:solidFill>
                  <a:schemeClr val="tx1"/>
                </a:solidFill>
                <a:latin typeface="Arial" charset="0"/>
                <a:ea typeface="ＭＳ Ｐゴシック" charset="0"/>
              </a:defRPr>
            </a:lvl4pPr>
            <a:lvl5pPr marL="4533900" indent="-342900" algn="l" defTabSz="901700" rtl="0" eaLnBrk="0" fontAlgn="base" hangingPunct="0">
              <a:spcBef>
                <a:spcPct val="20000"/>
              </a:spcBef>
              <a:spcAft>
                <a:spcPct val="0"/>
              </a:spcAft>
              <a:buChar char="»"/>
              <a:tabLst>
                <a:tab pos="1235075" algn="l"/>
              </a:tabLst>
              <a:defRPr>
                <a:solidFill>
                  <a:schemeClr val="tx1"/>
                </a:solidFill>
                <a:latin typeface="Arial" charset="0"/>
                <a:ea typeface="ＭＳ Ｐゴシック" charset="0"/>
              </a:defRPr>
            </a:lvl5pPr>
            <a:lvl6pPr marL="4991100" indent="-342900" algn="l" defTabSz="901700" rtl="0" fontAlgn="base">
              <a:spcBef>
                <a:spcPct val="20000"/>
              </a:spcBef>
              <a:spcAft>
                <a:spcPct val="0"/>
              </a:spcAft>
              <a:buChar char="»"/>
              <a:tabLst>
                <a:tab pos="1235075" algn="l"/>
              </a:tabLst>
              <a:defRPr>
                <a:solidFill>
                  <a:schemeClr val="tx1"/>
                </a:solidFill>
                <a:latin typeface="+mn-lt"/>
                <a:ea typeface="+mn-ea"/>
              </a:defRPr>
            </a:lvl6pPr>
            <a:lvl7pPr marL="5448300" indent="-342900" algn="l" defTabSz="901700" rtl="0" fontAlgn="base">
              <a:spcBef>
                <a:spcPct val="20000"/>
              </a:spcBef>
              <a:spcAft>
                <a:spcPct val="0"/>
              </a:spcAft>
              <a:buChar char="»"/>
              <a:tabLst>
                <a:tab pos="1235075" algn="l"/>
              </a:tabLst>
              <a:defRPr>
                <a:solidFill>
                  <a:schemeClr val="tx1"/>
                </a:solidFill>
                <a:latin typeface="+mn-lt"/>
                <a:ea typeface="+mn-ea"/>
              </a:defRPr>
            </a:lvl7pPr>
            <a:lvl8pPr marL="5905500" indent="-342900" algn="l" defTabSz="901700" rtl="0" fontAlgn="base">
              <a:spcBef>
                <a:spcPct val="20000"/>
              </a:spcBef>
              <a:spcAft>
                <a:spcPct val="0"/>
              </a:spcAft>
              <a:buChar char="»"/>
              <a:tabLst>
                <a:tab pos="1235075" algn="l"/>
              </a:tabLst>
              <a:defRPr>
                <a:solidFill>
                  <a:schemeClr val="tx1"/>
                </a:solidFill>
                <a:latin typeface="+mn-lt"/>
                <a:ea typeface="+mn-ea"/>
              </a:defRPr>
            </a:lvl8pPr>
            <a:lvl9pPr marL="6362700" indent="-342900" algn="l" defTabSz="901700" rtl="0" fontAlgn="base">
              <a:spcBef>
                <a:spcPct val="20000"/>
              </a:spcBef>
              <a:spcAft>
                <a:spcPct val="0"/>
              </a:spcAft>
              <a:buChar char="»"/>
              <a:tabLst>
                <a:tab pos="1235075" algn="l"/>
              </a:tabLst>
              <a:defRPr>
                <a:solidFill>
                  <a:schemeClr val="tx1"/>
                </a:solidFill>
                <a:latin typeface="+mn-lt"/>
                <a:ea typeface="+mn-ea"/>
              </a:defRPr>
            </a:lvl9pPr>
          </a:lstStyle>
          <a:p>
            <a:pPr marL="0" indent="0">
              <a:buNone/>
            </a:pPr>
            <a:r>
              <a:rPr lang="nl-NL" sz="3200" b="1" dirty="0">
                <a:solidFill>
                  <a:schemeClr val="bg1"/>
                </a:solidFill>
              </a:rPr>
              <a:t>Hoe werken wij met Kleuterplein?</a:t>
            </a:r>
          </a:p>
        </p:txBody>
      </p:sp>
    </p:spTree>
    <p:extLst>
      <p:ext uri="{BB962C8B-B14F-4D97-AF65-F5344CB8AC3E}">
        <p14:creationId xmlns:p14="http://schemas.microsoft.com/office/powerpoint/2010/main" val="2234562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r>
              <a:rPr lang="nl-NL" dirty="0"/>
              <a:t>Soorten activiteiten</a:t>
            </a:r>
          </a:p>
        </p:txBody>
      </p:sp>
      <p:sp>
        <p:nvSpPr>
          <p:cNvPr id="3" name="Tijdelijke aanduiding voor tekst 2"/>
          <p:cNvSpPr>
            <a:spLocks noGrp="1"/>
          </p:cNvSpPr>
          <p:nvPr>
            <p:ph type="body" sz="quarter" idx="12"/>
          </p:nvPr>
        </p:nvSpPr>
        <p:spPr/>
        <p:txBody>
          <a:bodyPr/>
          <a:lstStyle/>
          <a:p>
            <a:pPr>
              <a:lnSpc>
                <a:spcPts val="2800"/>
              </a:lnSpc>
              <a:buClr>
                <a:srgbClr val="009F9D"/>
              </a:buClr>
            </a:pPr>
            <a:r>
              <a:rPr lang="nl-NL" dirty="0"/>
              <a:t>Doe-activiteit</a:t>
            </a:r>
          </a:p>
          <a:p>
            <a:pPr>
              <a:lnSpc>
                <a:spcPts val="2800"/>
              </a:lnSpc>
              <a:buClr>
                <a:srgbClr val="009F9D"/>
              </a:buClr>
            </a:pPr>
            <a:r>
              <a:rPr lang="nl-NL" dirty="0"/>
              <a:t>Grote kring en kleine kring </a:t>
            </a:r>
          </a:p>
          <a:p>
            <a:pPr>
              <a:lnSpc>
                <a:spcPts val="2800"/>
              </a:lnSpc>
              <a:buClr>
                <a:srgbClr val="009F9D"/>
              </a:buClr>
            </a:pPr>
            <a:r>
              <a:rPr lang="nl-NL" dirty="0"/>
              <a:t>Groepslessen</a:t>
            </a:r>
          </a:p>
          <a:p>
            <a:pPr>
              <a:lnSpc>
                <a:spcPts val="2800"/>
              </a:lnSpc>
              <a:buClr>
                <a:srgbClr val="009F9D"/>
              </a:buClr>
            </a:pPr>
            <a:r>
              <a:rPr lang="nl-NL" dirty="0"/>
              <a:t>Hoeken en ontwikkelingsmateriaal</a:t>
            </a:r>
          </a:p>
          <a:p>
            <a:pPr>
              <a:lnSpc>
                <a:spcPts val="2800"/>
              </a:lnSpc>
              <a:buClr>
                <a:srgbClr val="009F9D"/>
              </a:buClr>
            </a:pPr>
            <a:r>
              <a:rPr lang="nl-NL" dirty="0"/>
              <a:t>5 minutenspelletjes</a:t>
            </a:r>
          </a:p>
        </p:txBody>
      </p:sp>
      <p:pic>
        <p:nvPicPr>
          <p:cNvPr id="4" name="Afbeelding 3" descr=" 560024-Allerlei-letter mobiel.jp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20573" y="3368675"/>
            <a:ext cx="2085511" cy="2730500"/>
          </a:xfrm>
          <a:prstGeom prst="rect">
            <a:avLst/>
          </a:prstGeom>
        </p:spPr>
      </p:pic>
    </p:spTree>
    <p:extLst>
      <p:ext uri="{BB962C8B-B14F-4D97-AF65-F5344CB8AC3E}">
        <p14:creationId xmlns:p14="http://schemas.microsoft.com/office/powerpoint/2010/main" val="1002537738"/>
      </p:ext>
    </p:extLst>
  </p:cSld>
  <p:clrMapOvr>
    <a:masterClrMapping/>
  </p:clrMapOvr>
</p:sld>
</file>

<file path=ppt/theme/theme1.xml><?xml version="1.0" encoding="utf-8"?>
<a:theme xmlns:a="http://schemas.openxmlformats.org/drawingml/2006/main" name="10_Lege presentatie">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10_Lege presentatie">
      <a:majorFont>
        <a:latin typeface=""/>
        <a:ea typeface=""/>
        <a:cs typeface="ＭＳ Ｐゴシック"/>
      </a:majorFont>
      <a:minorFont>
        <a:latin typeface=""/>
        <a:ea typeface=""/>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01700" rtl="0" eaLnBrk="1" fontAlgn="base" latinLnBrk="0" hangingPunct="1">
          <a:lnSpc>
            <a:spcPct val="100000"/>
          </a:lnSpc>
          <a:spcBef>
            <a:spcPct val="20000"/>
          </a:spcBef>
          <a:spcAft>
            <a:spcPct val="0"/>
          </a:spcAft>
          <a:buClrTx/>
          <a:buSzTx/>
          <a:buFont typeface="Times New Roman" charset="0"/>
          <a:buChar char="•"/>
          <a:tabLst/>
          <a:defRPr kumimoji="0" lang="nl-NL"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01700" rtl="0" eaLnBrk="1" fontAlgn="base" latinLnBrk="0" hangingPunct="1">
          <a:lnSpc>
            <a:spcPct val="100000"/>
          </a:lnSpc>
          <a:spcBef>
            <a:spcPct val="20000"/>
          </a:spcBef>
          <a:spcAft>
            <a:spcPct val="0"/>
          </a:spcAft>
          <a:buClrTx/>
          <a:buSzTx/>
          <a:buFont typeface="Times New Roman" charset="0"/>
          <a:buChar char="•"/>
          <a:tabLst/>
          <a:defRPr kumimoji="0" lang="nl-NL" sz="2400" b="0" i="0" u="none" strike="noStrike" cap="none" normalizeH="0" baseline="0">
            <a:ln>
              <a:noFill/>
            </a:ln>
            <a:solidFill>
              <a:srgbClr val="000000"/>
            </a:solidFill>
            <a:effectLst/>
            <a:latin typeface="Verdana" charset="0"/>
            <a:ea typeface="ＭＳ Ｐゴシック"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a:spPr>
      <a:bodyPr wrap="none" lIns="0" tIns="0" rIns="0" bIns="0"/>
      <a:lstStyle>
        <a:defPPr marL="271463" indent="-271463" eaLnBrk="1" hangingPunct="1">
          <a:buClr>
            <a:srgbClr val="65A701"/>
          </a:buClr>
          <a:buSzPct val="125000"/>
          <a:buFont typeface="Lucida Grande" charset="0"/>
          <a:buChar char="•"/>
          <a:defRPr sz="1400" dirty="0" err="1" smtClean="0"/>
        </a:defPPr>
      </a:lstStyle>
    </a:txDef>
  </a:objectDefaults>
  <a:extraClrSchemeLst>
    <a:extraClrScheme>
      <a:clrScheme name="Lege presentati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ege presentati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ege presentati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ge presentati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ege presentati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ege presentati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ege presentati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Aangepast ontwer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18188</TotalTime>
  <Words>2754</Words>
  <Application>Microsoft Office PowerPoint</Application>
  <PresentationFormat>Diavoorstelling (4:3)</PresentationFormat>
  <Paragraphs>330</Paragraphs>
  <Slides>25</Slides>
  <Notes>24</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25</vt:i4>
      </vt:variant>
    </vt:vector>
  </HeadingPairs>
  <TitlesOfParts>
    <vt:vector size="34" baseType="lpstr">
      <vt:lpstr>Arial</vt:lpstr>
      <vt:lpstr>Calibri</vt:lpstr>
      <vt:lpstr>Lucida Grande</vt:lpstr>
      <vt:lpstr>Times</vt:lpstr>
      <vt:lpstr>Times New Roman</vt:lpstr>
      <vt:lpstr>Verdana</vt:lpstr>
      <vt:lpstr>Wingdings</vt:lpstr>
      <vt:lpstr>10_Lege presentatie</vt:lpstr>
      <vt:lpstr>Aangepast ontwerp</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Malmberg uitgeverij  B.V.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admin</dc:creator>
  <cp:lastModifiedBy>Esther Hoppenbrouwers</cp:lastModifiedBy>
  <cp:revision>568</cp:revision>
  <cp:lastPrinted>2011-09-30T08:42:50Z</cp:lastPrinted>
  <dcterms:created xsi:type="dcterms:W3CDTF">2007-10-25T13:20:52Z</dcterms:created>
  <dcterms:modified xsi:type="dcterms:W3CDTF">2021-07-07T10:34:56Z</dcterms:modified>
</cp:coreProperties>
</file>