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6" r:id="rId4"/>
    <p:sldId id="287" r:id="rId5"/>
    <p:sldId id="303" r:id="rId6"/>
    <p:sldId id="289" r:id="rId7"/>
    <p:sldId id="290" r:id="rId8"/>
    <p:sldId id="291" r:id="rId9"/>
    <p:sldId id="292" r:id="rId10"/>
    <p:sldId id="300" r:id="rId11"/>
    <p:sldId id="293" r:id="rId12"/>
    <p:sldId id="304" r:id="rId13"/>
    <p:sldId id="294" r:id="rId14"/>
    <p:sldId id="295" r:id="rId15"/>
    <p:sldId id="296" r:id="rId16"/>
    <p:sldId id="301" r:id="rId17"/>
    <p:sldId id="302" r:id="rId18"/>
    <p:sldId id="299" r:id="rId19"/>
    <p:sldId id="274" r:id="rId20"/>
    <p:sldId id="305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" initials="HV" lastIdx="8" clrIdx="0"/>
  <p:cmAuthor id="1" name="cecile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>
      <p:cViewPr>
        <p:scale>
          <a:sx n="76" d="100"/>
          <a:sy n="76" d="100"/>
        </p:scale>
        <p:origin x="-179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47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5"/>
            <a:stretch>
              <a:fillRect/>
            </a:stretch>
          </p:blipFill>
          <p:spPr bwMode="auto">
            <a:xfrm>
              <a:off x="0" y="0"/>
              <a:ext cx="9144000" cy="644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producties\Malmberg\umb jan vd meijden ppt sjablonen\logo mallmber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6429375"/>
              <a:ext cx="91440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smtClean="0"/>
              <a:t>Pluspunt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63595" y="1700808"/>
            <a:ext cx="4673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QUIZ</a:t>
            </a:r>
            <a:endParaRPr lang="nl-NL" sz="1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</a:t>
            </a:r>
            <a:r>
              <a:rPr lang="nl-NL" sz="1000" smtClean="0"/>
              <a:t>groep 6, </a:t>
            </a:r>
            <a:r>
              <a:rPr lang="nl-NL" sz="1000" dirty="0" smtClean="0"/>
              <a:t>blok 4</a:t>
            </a:r>
          </a:p>
          <a:p>
            <a:endParaRPr lang="nl-NL" sz="1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758"/>
            <a:ext cx="3133089" cy="4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07989" y="1255682"/>
            <a:ext cx="7528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Tussenstand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9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3 x 127 = …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381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411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170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Eén voor één stappen er mensen de bus in. Bij de volgende halte komen er nog eens zes mensen bij. Bij de volgende halte stappen er weer twee uit. </a:t>
            </a:r>
          </a:p>
          <a:p>
            <a:pPr marL="0" indent="0">
              <a:buNone/>
            </a:pPr>
            <a:r>
              <a:rPr lang="nl-NL" dirty="0"/>
              <a:t>Hoe laat is de bus vertrokken?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Eén voor één.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1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8 8 7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u="sng" dirty="0" smtClean="0"/>
              <a:t>4 0 3 –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474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484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9921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b="0" dirty="0"/>
          </a:p>
        </p:txBody>
      </p:sp>
      <p:sp>
        <p:nvSpPr>
          <p:cNvPr id="14" name="Tekstvak 13"/>
          <p:cNvSpPr txBox="1"/>
          <p:nvPr/>
        </p:nvSpPr>
        <p:spPr>
          <a:xfrm>
            <a:off x="611560" y="1802681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Hoeveel?</a:t>
            </a:r>
          </a:p>
          <a:p>
            <a:endParaRPr lang="nl-NL" sz="2400" dirty="0"/>
          </a:p>
          <a:p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40991"/>
              </p:ext>
            </p:extLst>
          </p:nvPr>
        </p:nvGraphicFramePr>
        <p:xfrm>
          <a:off x="647563" y="3356992"/>
          <a:ext cx="4392490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8"/>
                <a:gridCol w="878498"/>
                <a:gridCol w="878498"/>
                <a:gridCol w="878498"/>
                <a:gridCol w="878498"/>
              </a:tblGrid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aantal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4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nl-NL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prijs (€)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8,00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nl-NL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24,00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nl-NL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99861"/>
              </p:ext>
            </p:extLst>
          </p:nvPr>
        </p:nvGraphicFramePr>
        <p:xfrm>
          <a:off x="5652120" y="2060848"/>
          <a:ext cx="2587824" cy="123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608"/>
                <a:gridCol w="862608"/>
                <a:gridCol w="862608"/>
              </a:tblGrid>
              <a:tr h="619956"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</a:tr>
              <a:tr h="619956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16,00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32,00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69415"/>
              </p:ext>
            </p:extLst>
          </p:nvPr>
        </p:nvGraphicFramePr>
        <p:xfrm>
          <a:off x="5652120" y="3501008"/>
          <a:ext cx="260523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12"/>
                <a:gridCol w="868412"/>
                <a:gridCol w="868412"/>
              </a:tblGrid>
              <a:tr h="612068"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16,00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24,00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48,00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6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191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91</a:t>
            </a:r>
            <a:endParaRPr lang="nl-NL" sz="4000" b="0" dirty="0"/>
          </a:p>
        </p:txBody>
      </p:sp>
      <p:sp>
        <p:nvSpPr>
          <p:cNvPr id="8" name="Tekstvak 7"/>
          <p:cNvSpPr txBox="1"/>
          <p:nvPr/>
        </p:nvSpPr>
        <p:spPr>
          <a:xfrm>
            <a:off x="611560" y="2132856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r>
              <a:rPr lang="nl-NL" sz="2800" dirty="0" smtClean="0"/>
              <a:t>Reken uit.</a:t>
            </a:r>
          </a:p>
          <a:p>
            <a:endParaRPr lang="nl-NL" sz="2800" dirty="0"/>
          </a:p>
          <a:p>
            <a:r>
              <a:rPr lang="nl-NL" sz="2800" dirty="0" smtClean="0"/>
              <a:t>3 0 9</a:t>
            </a:r>
          </a:p>
          <a:p>
            <a:r>
              <a:rPr lang="nl-NL" sz="2800" u="sng" dirty="0" smtClean="0"/>
              <a:t>2 1 8 –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874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>Vraag 13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defTabSz="901700">
              <a:lnSpc>
                <a:spcPct val="90000"/>
              </a:lnSpc>
              <a:spcBef>
                <a:spcPct val="20000"/>
              </a:spcBef>
            </a:pPr>
            <a:r>
              <a:rPr lang="nl-NL" sz="4000" dirty="0">
                <a:solidFill>
                  <a:prstClr val="black"/>
                </a:solidFill>
              </a:rPr>
              <a:t>42 </a:t>
            </a:r>
            <a:r>
              <a:rPr lang="nl-NL" sz="4000" dirty="0" smtClean="0">
                <a:solidFill>
                  <a:prstClr val="black"/>
                </a:solidFill>
              </a:rPr>
              <a:t>cm²</a:t>
            </a:r>
          </a:p>
          <a:p>
            <a:pPr marL="192088" lvl="1" indent="163513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>
                <a:solidFill>
                  <a:prstClr val="black"/>
                </a:solidFill>
              </a:rPr>
              <a:t>40 cm²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Font typeface="Arial" pitchFamily="34" charset="0"/>
              <a:buNone/>
            </a:pP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491730" y="2924944"/>
            <a:ext cx="2808312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312102" y="3260883"/>
            <a:ext cx="1123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</a:rPr>
              <a:t>4</a:t>
            </a:r>
            <a:r>
              <a:rPr lang="nl-NL" sz="2000" dirty="0" smtClean="0">
                <a:solidFill>
                  <a:prstClr val="black"/>
                </a:solidFill>
              </a:rPr>
              <a:t> cm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43608" y="198884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prstClr val="black"/>
                </a:solidFill>
              </a:rPr>
              <a:t>Hoeveel cm²?</a:t>
            </a:r>
          </a:p>
          <a:p>
            <a:endParaRPr lang="nl-NL" sz="2400" dirty="0">
              <a:solidFill>
                <a:prstClr val="black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907946" y="3897052"/>
            <a:ext cx="1404156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971600" y="44371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4 cm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827584" y="3443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6 cm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467078" y="2450505"/>
            <a:ext cx="28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8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6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>Vraag 14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>
                <a:solidFill>
                  <a:prstClr val="black"/>
                </a:solidFill>
              </a:rPr>
              <a:t>50 cm²</a:t>
            </a:r>
          </a:p>
          <a:p>
            <a:pPr marL="192088" lvl="1" indent="163513" defTabSz="901700">
              <a:lnSpc>
                <a:spcPct val="90000"/>
              </a:lnSpc>
              <a:spcBef>
                <a:spcPct val="20000"/>
              </a:spcBef>
            </a:pPr>
            <a:r>
              <a:rPr lang="nl-NL" sz="4000" dirty="0" smtClean="0">
                <a:solidFill>
                  <a:prstClr val="black"/>
                </a:solidFill>
              </a:rPr>
              <a:t>40 cm²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Font typeface="Arial" pitchFamily="34" charset="0"/>
              <a:buNone/>
            </a:pP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491730" y="2924944"/>
            <a:ext cx="2808312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312102" y="3260883"/>
            <a:ext cx="1123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</a:rPr>
              <a:t>4</a:t>
            </a:r>
            <a:r>
              <a:rPr lang="nl-NL" sz="2000" dirty="0" smtClean="0">
                <a:solidFill>
                  <a:prstClr val="black"/>
                </a:solidFill>
              </a:rPr>
              <a:t> cm</a:t>
            </a:r>
            <a:endParaRPr lang="nl-NL" sz="2000" dirty="0">
              <a:solidFill>
                <a:prstClr val="black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1560" y="1988840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solidFill>
                  <a:prstClr val="black"/>
                </a:solidFill>
              </a:rPr>
              <a:t>Hoeveel cm²?</a:t>
            </a:r>
            <a:endParaRPr lang="nl-NL" sz="2200" dirty="0">
              <a:solidFill>
                <a:prstClr val="black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907946" y="3897052"/>
            <a:ext cx="1404156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971600" y="44371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5 cm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827584" y="3443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6 cm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467078" y="2450505"/>
            <a:ext cx="28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 10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7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9 x 310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2790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2709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4778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Bonus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Hoeveel pepernoten liggen hier?</a:t>
            </a:r>
          </a:p>
        </p:txBody>
      </p:sp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C:\Users\Cecile\AppData\Local\Microsoft\Windows\Temporary Internet Files\Content.Outlook\GFPJ8OIS\shutterstock_62934364_peperno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0" y="1556792"/>
            <a:ext cx="8474134" cy="47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1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2 </a:t>
            </a:r>
            <a:r>
              <a:rPr lang="nl-NL" sz="4000" dirty="0"/>
              <a:t>x</a:t>
            </a:r>
            <a:r>
              <a:rPr lang="nl-NL" sz="4000" dirty="0" smtClean="0"/>
              <a:t> 126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252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242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9578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marL="0" indent="0" algn="ctr">
              <a:buNone/>
            </a:pPr>
            <a:r>
              <a:rPr lang="nl-NL" sz="4000" dirty="0" smtClean="0"/>
              <a:t>Het </a:t>
            </a:r>
            <a:r>
              <a:rPr lang="nl-NL" sz="4000" dirty="0"/>
              <a:t>goede antwoord is:</a:t>
            </a:r>
          </a:p>
          <a:p>
            <a:pPr algn="ctr"/>
            <a:endParaRPr lang="nl-NL" sz="4000" dirty="0"/>
          </a:p>
          <a:p>
            <a:pPr marL="0" indent="0" algn="ctr">
              <a:buNone/>
            </a:pPr>
            <a:r>
              <a:rPr lang="nl-NL" sz="4000" b="1" dirty="0"/>
              <a:t>42 pepernoten</a:t>
            </a:r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dirty="0" smtClean="0"/>
              <a:t>Wie </a:t>
            </a:r>
            <a:r>
              <a:rPr lang="nl-NL" sz="4000" dirty="0"/>
              <a:t>zat het dichtst bij?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6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069" y="1255682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18 cm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16 cm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2" name="Rechthoek 1"/>
          <p:cNvSpPr/>
          <p:nvPr/>
        </p:nvSpPr>
        <p:spPr>
          <a:xfrm>
            <a:off x="1043608" y="3140968"/>
            <a:ext cx="28083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067944" y="326088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3 cm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43608" y="472514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         </a:t>
            </a:r>
            <a:r>
              <a:rPr lang="nl-NL" dirty="0" smtClean="0"/>
              <a:t>6 cm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043608" y="198884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Hoeveel cm²?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8 </a:t>
            </a:r>
            <a:r>
              <a:rPr lang="nl-NL" sz="4000" dirty="0"/>
              <a:t>x</a:t>
            </a:r>
            <a:r>
              <a:rPr lang="nl-NL" sz="4000" dirty="0" smtClean="0"/>
              <a:t> 213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1744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1704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>Vraag 4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>
                <a:solidFill>
                  <a:prstClr val="black"/>
                </a:solidFill>
              </a:rPr>
              <a:t>30 cm²</a:t>
            </a:r>
          </a:p>
          <a:p>
            <a:pPr marL="192088" lvl="1" indent="163513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>
                <a:solidFill>
                  <a:prstClr val="black"/>
                </a:solidFill>
              </a:rPr>
              <a:t>36 cm²</a:t>
            </a: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Font typeface="Arial" pitchFamily="34" charset="0"/>
              <a:buNone/>
            </a:pPr>
            <a:endParaRPr lang="nl-NL" sz="4000" dirty="0">
              <a:solidFill>
                <a:prstClr val="black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681236" y="2983883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 6 cm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43608" y="449431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prstClr val="black"/>
                </a:solidFill>
              </a:rPr>
              <a:t>           </a:t>
            </a:r>
            <a:r>
              <a:rPr lang="nl-NL" dirty="0" smtClean="0">
                <a:solidFill>
                  <a:prstClr val="black"/>
                </a:solidFill>
              </a:rPr>
              <a:t>8 cm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1560" y="1988840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solidFill>
                  <a:prstClr val="black"/>
                </a:solidFill>
              </a:rPr>
              <a:t>Hoeveel cm²?</a:t>
            </a:r>
            <a:endParaRPr lang="nl-NL" sz="2200" dirty="0">
              <a:solidFill>
                <a:prstClr val="black"/>
              </a:solidFill>
            </a:endParaRPr>
          </a:p>
        </p:txBody>
      </p:sp>
      <p:sp>
        <p:nvSpPr>
          <p:cNvPr id="9" name="L-vorm 8"/>
          <p:cNvSpPr/>
          <p:nvPr/>
        </p:nvSpPr>
        <p:spPr>
          <a:xfrm>
            <a:off x="1691680" y="2783294"/>
            <a:ext cx="2232248" cy="169384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11560" y="3307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6 cm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923928" y="3630214"/>
            <a:ext cx="80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3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93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Hoeveel?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b="0" dirty="0" smtClean="0"/>
              <a:t>20,00|30,00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dirty="0" smtClean="0"/>
              <a:t>20,00|40,00</a:t>
            </a:r>
            <a:endParaRPr lang="nl-NL" sz="3200" b="0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174502"/>
              </p:ext>
            </p:extLst>
          </p:nvPr>
        </p:nvGraphicFramePr>
        <p:xfrm>
          <a:off x="974956" y="3717032"/>
          <a:ext cx="3737704" cy="1405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426"/>
                <a:gridCol w="934426"/>
                <a:gridCol w="934426"/>
                <a:gridCol w="934426"/>
              </a:tblGrid>
              <a:tr h="70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aantal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5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15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prijs (€)</a:t>
                      </a:r>
                      <a:endParaRPr lang="nl-N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10,00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nl-NL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nl-NL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0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137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127</a:t>
            </a:r>
          </a:p>
        </p:txBody>
      </p:sp>
      <p:cxnSp>
        <p:nvCxnSpPr>
          <p:cNvPr id="22" name="Rechte verbindingslijn 21"/>
          <p:cNvCxnSpPr/>
          <p:nvPr/>
        </p:nvCxnSpPr>
        <p:spPr>
          <a:xfrm flipV="1">
            <a:off x="2843808" y="394089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2 9 6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u="sng" dirty="0" smtClean="0"/>
              <a:t>1 5 9 –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3666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7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Reken </a:t>
            </a:r>
            <a:r>
              <a:rPr lang="nl-NL" sz="3600" dirty="0"/>
              <a:t>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dirty="0" smtClean="0"/>
              <a:t>8 4 5</a:t>
            </a:r>
            <a:endParaRPr lang="nl-NL" sz="36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600" u="sng" dirty="0" smtClean="0"/>
              <a:t>6 0 1 </a:t>
            </a:r>
            <a:r>
              <a:rPr lang="nl-NL" sz="3600" u="sng" dirty="0"/>
              <a:t>–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234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244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4648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dirty="0" smtClean="0"/>
              <a:t>8,00|32,00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200" dirty="0" smtClean="0"/>
              <a:t>32,00|64,00</a:t>
            </a:r>
            <a:endParaRPr lang="nl-NL" sz="3200" b="0" dirty="0"/>
          </a:p>
        </p:txBody>
      </p:sp>
      <p:sp>
        <p:nvSpPr>
          <p:cNvPr id="6" name="Tekstvak 5"/>
          <p:cNvSpPr txBox="1"/>
          <p:nvPr/>
        </p:nvSpPr>
        <p:spPr>
          <a:xfrm>
            <a:off x="611560" y="191683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Hoeveel?</a:t>
            </a:r>
          </a:p>
          <a:p>
            <a:endParaRPr lang="nl-NL" sz="2400" dirty="0"/>
          </a:p>
          <a:p>
            <a:endParaRPr lang="nl-NL" sz="24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02031"/>
              </p:ext>
            </p:extLst>
          </p:nvPr>
        </p:nvGraphicFramePr>
        <p:xfrm>
          <a:off x="827584" y="3117161"/>
          <a:ext cx="4032448" cy="1531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876"/>
                <a:gridCol w="962876"/>
                <a:gridCol w="962876"/>
                <a:gridCol w="1143820"/>
              </a:tblGrid>
              <a:tr h="765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aantal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12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24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prijs (€)</a:t>
                      </a:r>
                      <a:endParaRPr lang="nl-N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16,00</a:t>
                      </a:r>
                      <a:endParaRPr lang="nl-N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9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1989</TotalTime>
  <Words>295</Words>
  <Application>Microsoft Office PowerPoint</Application>
  <PresentationFormat>Diavoorstelling (4:3)</PresentationFormat>
  <Paragraphs>147</Paragraphs>
  <Slides>21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Blank</vt:lpstr>
      <vt:lpstr>Pluspunt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Raadsel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Esther</cp:lastModifiedBy>
  <cp:revision>101</cp:revision>
  <dcterms:created xsi:type="dcterms:W3CDTF">2012-11-27T09:49:35Z</dcterms:created>
  <dcterms:modified xsi:type="dcterms:W3CDTF">2014-11-21T11:35:45Z</dcterms:modified>
</cp:coreProperties>
</file>