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6" r:id="rId3"/>
    <p:sldId id="315" r:id="rId4"/>
    <p:sldId id="316" r:id="rId5"/>
    <p:sldId id="317" r:id="rId6"/>
    <p:sldId id="287" r:id="rId7"/>
    <p:sldId id="327" r:id="rId8"/>
    <p:sldId id="328" r:id="rId9"/>
    <p:sldId id="329" r:id="rId10"/>
    <p:sldId id="300" r:id="rId11"/>
    <p:sldId id="318" r:id="rId12"/>
    <p:sldId id="330" r:id="rId13"/>
    <p:sldId id="331" r:id="rId14"/>
    <p:sldId id="332" r:id="rId15"/>
    <p:sldId id="319" r:id="rId16"/>
    <p:sldId id="333" r:id="rId17"/>
    <p:sldId id="334" r:id="rId18"/>
    <p:sldId id="274" r:id="rId19"/>
    <p:sldId id="275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nneke" initials="HV" lastIdx="8" clrIdx="0"/>
  <p:cmAuthor id="1" name="cecile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902"/>
    <a:srgbClr val="E98E07"/>
    <a:srgbClr val="E078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40" autoAdjust="0"/>
  </p:normalViewPr>
  <p:slideViewPr>
    <p:cSldViewPr>
      <p:cViewPr>
        <p:scale>
          <a:sx n="76" d="100"/>
          <a:sy n="76" d="100"/>
        </p:scale>
        <p:origin x="-19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C976B-BC41-430C-A9DF-A1842426249B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9286-0CB7-407E-8C36-4A642B12CD0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97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9286-0CB7-407E-8C36-4A642B12CD04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158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438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1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2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31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179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508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61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23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6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708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C12D0-0942-424D-89DA-51E3F2518ECF}" type="datetimeFigureOut">
              <a:rPr lang="nl-NL" smtClean="0"/>
              <a:t>6-4-2016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71EE7-18E9-425A-9EBD-F1DA2D2E353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729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-2" y="0"/>
            <a:ext cx="9144002" cy="6858000"/>
            <a:chOff x="-2" y="0"/>
            <a:chExt cx="9144002" cy="685800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5"/>
            <a:stretch>
              <a:fillRect/>
            </a:stretch>
          </p:blipFill>
          <p:spPr bwMode="auto">
            <a:xfrm>
              <a:off x="0" y="0"/>
              <a:ext cx="9144000" cy="644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Z:\producties\Malmberg\umb jan vd meijden ppt sjablonen\logo mallmber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6429375"/>
              <a:ext cx="91440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/>
          <a:lstStyle/>
          <a:p>
            <a:r>
              <a:rPr lang="nl-NL" smtClean="0"/>
              <a:t>Pluspunt</a:t>
            </a:r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263595" y="1700808"/>
            <a:ext cx="4673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12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QUIZ</a:t>
            </a:r>
            <a:endParaRPr lang="nl-NL" sz="12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879339" y="6470576"/>
            <a:ext cx="2258656" cy="38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nl-NL" sz="1000" dirty="0" smtClean="0"/>
              <a:t>Lessuggestie groep 7, blok 8</a:t>
            </a:r>
          </a:p>
          <a:p>
            <a:endParaRPr lang="nl-NL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8758"/>
            <a:ext cx="3133089" cy="400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807989" y="1255682"/>
            <a:ext cx="752802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cap="none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Tussenstand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9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688632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3600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De televisie </a:t>
            </a:r>
            <a:r>
              <a:rPr lang="nl-NL" dirty="0" smtClean="0"/>
              <a:t>kost € </a:t>
            </a:r>
            <a:r>
              <a:rPr lang="nl-NL" dirty="0" smtClean="0"/>
              <a:t>200</a:t>
            </a:r>
            <a:r>
              <a:rPr lang="nl-NL" dirty="0" smtClean="0"/>
              <a:t>,-.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Je krijgt 20 % korting</a:t>
            </a:r>
            <a:r>
              <a:rPr lang="nl-NL" dirty="0" smtClean="0"/>
              <a:t>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euro korting </a:t>
            </a:r>
            <a:r>
              <a:rPr lang="nl-NL" dirty="0" smtClean="0"/>
              <a:t>is dat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516216" y="1628800"/>
            <a:ext cx="208823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36000" rIns="36000"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€ 40</a:t>
            </a:r>
            <a:r>
              <a:rPr lang="nl-NL" sz="4000" dirty="0" smtClean="0"/>
              <a:t>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374963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10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688632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3600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Onze vakantie </a:t>
            </a:r>
            <a:r>
              <a:rPr lang="nl-NL" dirty="0" smtClean="0"/>
              <a:t>kost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€ </a:t>
            </a:r>
            <a:r>
              <a:rPr lang="nl-NL" dirty="0" smtClean="0"/>
              <a:t>5000</a:t>
            </a:r>
            <a:r>
              <a:rPr lang="nl-NL" dirty="0" smtClean="0"/>
              <a:t>,-.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We krijgen 15 % korting.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euro korting is dat?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444208" y="1628817"/>
            <a:ext cx="2232248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36000" rIns="0"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€750</a:t>
            </a:r>
            <a:r>
              <a:rPr lang="nl-NL" sz="4000" dirty="0" smtClean="0"/>
              <a:t>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558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11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400600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3600" tIns="45720" rIns="360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Onze vakantie kost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€ 9000</a:t>
            </a:r>
            <a:r>
              <a:rPr lang="nl-NL" dirty="0" smtClean="0"/>
              <a:t>,-.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We krijgen 25 </a:t>
            </a:r>
            <a:r>
              <a:rPr lang="nl-NL" dirty="0" smtClean="0"/>
              <a:t>% korting.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 </a:t>
            </a: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moeten </a:t>
            </a:r>
            <a:r>
              <a:rPr lang="nl-NL" dirty="0" smtClean="0"/>
              <a:t>we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betalen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56176" y="1628800"/>
            <a:ext cx="2664296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lIns="3600" rIns="3600"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€ 6750,-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99824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12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5328592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Mijn tablet kost € 390</a:t>
            </a:r>
            <a:r>
              <a:rPr lang="nl-NL" dirty="0" smtClean="0"/>
              <a:t>,-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Ik krijg 10 % korting. 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dirty="0" smtClean="0"/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dirty="0" smtClean="0"/>
              <a:t>Hoeveel </a:t>
            </a:r>
            <a:r>
              <a:rPr lang="nl-NL" dirty="0" smtClean="0"/>
              <a:t>moet ik betalen?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084168" y="1628800"/>
            <a:ext cx="2520280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€ 351,-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273256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13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824536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508104" y="1628800"/>
            <a:ext cx="3096344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dirty="0" smtClean="0"/>
              <a:t>oppervlakte 240 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b="0" dirty="0" smtClean="0"/>
              <a:t>omtrek 64 m</a:t>
            </a:r>
            <a:endParaRPr lang="nl-NL" sz="2000" b="0" dirty="0"/>
          </a:p>
        </p:txBody>
      </p:sp>
      <p:sp>
        <p:nvSpPr>
          <p:cNvPr id="2" name="Rechthoek 1"/>
          <p:cNvSpPr/>
          <p:nvPr/>
        </p:nvSpPr>
        <p:spPr>
          <a:xfrm>
            <a:off x="1691680" y="2780928"/>
            <a:ext cx="32381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2195736" y="494116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2051720" y="508518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     20 m</a:t>
            </a:r>
            <a:endParaRPr lang="nl-NL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475656" y="317697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11560" y="3568370"/>
            <a:ext cx="7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12 m</a:t>
            </a:r>
            <a:endParaRPr lang="nl-NL" dirty="0"/>
          </a:p>
        </p:txBody>
      </p:sp>
      <p:sp>
        <p:nvSpPr>
          <p:cNvPr id="12" name="Tekstvak 11"/>
          <p:cNvSpPr txBox="1"/>
          <p:nvPr/>
        </p:nvSpPr>
        <p:spPr>
          <a:xfrm>
            <a:off x="467544" y="162880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Reken de oppervlakte en de omtrek uit. </a:t>
            </a:r>
          </a:p>
          <a:p>
            <a:r>
              <a:rPr lang="nl-NL" dirty="0" smtClean="0"/>
              <a:t>Ze moeten allebei goed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148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14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824536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dirty="0" smtClean="0"/>
              <a:t>oppervlakte 208 m</a:t>
            </a:r>
          </a:p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2000" b="0" dirty="0" smtClean="0"/>
              <a:t>omtrek 64 m</a:t>
            </a:r>
            <a:endParaRPr lang="nl-NL" sz="2000" b="0" dirty="0"/>
          </a:p>
        </p:txBody>
      </p:sp>
      <p:sp>
        <p:nvSpPr>
          <p:cNvPr id="2" name="Rechthoek 1"/>
          <p:cNvSpPr/>
          <p:nvPr/>
        </p:nvSpPr>
        <p:spPr>
          <a:xfrm>
            <a:off x="1475656" y="2780928"/>
            <a:ext cx="3238128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2195736" y="4941168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/>
          <p:cNvSpPr txBox="1"/>
          <p:nvPr/>
        </p:nvSpPr>
        <p:spPr>
          <a:xfrm>
            <a:off x="2194620" y="4994465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       20 m</a:t>
            </a:r>
            <a:endParaRPr lang="nl-NL" sz="1400" dirty="0"/>
          </a:p>
        </p:txBody>
      </p:sp>
      <p:cxnSp>
        <p:nvCxnSpPr>
          <p:cNvPr id="8" name="Rechte verbindingslijn met pijl 7"/>
          <p:cNvCxnSpPr/>
          <p:nvPr/>
        </p:nvCxnSpPr>
        <p:spPr>
          <a:xfrm>
            <a:off x="1363655" y="317697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11560" y="3568370"/>
            <a:ext cx="779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12 m</a:t>
            </a:r>
            <a:endParaRPr lang="nl-NL" sz="1400" dirty="0"/>
          </a:p>
        </p:txBody>
      </p:sp>
      <p:sp>
        <p:nvSpPr>
          <p:cNvPr id="12" name="Tekstvak 11"/>
          <p:cNvSpPr txBox="1"/>
          <p:nvPr/>
        </p:nvSpPr>
        <p:spPr>
          <a:xfrm>
            <a:off x="467544" y="16288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Reken de oppervlakte en de omtrek uit. </a:t>
            </a:r>
          </a:p>
          <a:p>
            <a:r>
              <a:rPr lang="nl-NL" dirty="0" smtClean="0"/>
              <a:t>Ze moeten allebei goed zijn.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3347864" y="2780928"/>
            <a:ext cx="1365920" cy="787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4788024" y="3753036"/>
            <a:ext cx="0" cy="6840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4788024" y="386104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8 m</a:t>
            </a:r>
            <a:endParaRPr lang="nl-NL" sz="1400" dirty="0"/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3563888" y="3429000"/>
            <a:ext cx="9338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3655243" y="3090446"/>
            <a:ext cx="9338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 smtClean="0"/>
              <a:t>   </a:t>
            </a:r>
            <a:r>
              <a:rPr lang="nl-NL" sz="1400" dirty="0" smtClean="0"/>
              <a:t>8 m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61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824536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defTabSz="901700">
              <a:lnSpc>
                <a:spcPct val="90000"/>
              </a:lnSpc>
              <a:spcBef>
                <a:spcPct val="20000"/>
              </a:spcBef>
            </a:pPr>
            <a:r>
              <a:rPr lang="nl-NL" sz="2800" b="0" dirty="0" smtClean="0"/>
              <a:t>240 </a:t>
            </a:r>
            <a:r>
              <a:rPr lang="nl-NL" sz="2800" dirty="0"/>
              <a:t>dm³</a:t>
            </a:r>
            <a:r>
              <a:rPr lang="nl-NL" sz="2800" b="0" dirty="0" smtClean="0"/>
              <a:t> </a:t>
            </a:r>
            <a:endParaRPr lang="nl-NL" sz="2800" b="0" dirty="0"/>
          </a:p>
        </p:txBody>
      </p:sp>
      <p:sp>
        <p:nvSpPr>
          <p:cNvPr id="12" name="Tekstvak 11"/>
          <p:cNvSpPr txBox="1"/>
          <p:nvPr/>
        </p:nvSpPr>
        <p:spPr>
          <a:xfrm>
            <a:off x="467544" y="1628800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Hoeveel dm³ is de inhoud?</a:t>
            </a:r>
            <a:endParaRPr lang="nl-NL" sz="2400" dirty="0"/>
          </a:p>
        </p:txBody>
      </p:sp>
      <p:sp>
        <p:nvSpPr>
          <p:cNvPr id="6" name="Kubus 5"/>
          <p:cNvSpPr/>
          <p:nvPr/>
        </p:nvSpPr>
        <p:spPr>
          <a:xfrm>
            <a:off x="1259632" y="2564904"/>
            <a:ext cx="3024336" cy="172819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8" name="Rechte verbindingslijn met pijl 17"/>
          <p:cNvCxnSpPr/>
          <p:nvPr/>
        </p:nvCxnSpPr>
        <p:spPr>
          <a:xfrm>
            <a:off x="1475656" y="4437112"/>
            <a:ext cx="201622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V="1">
            <a:off x="1259632" y="2564904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>
            <a:off x="4427984" y="2708920"/>
            <a:ext cx="0" cy="924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2"/>
          <p:cNvSpPr txBox="1"/>
          <p:nvPr/>
        </p:nvSpPr>
        <p:spPr>
          <a:xfrm>
            <a:off x="467544" y="25242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40 cm</a:t>
            </a:r>
            <a:endParaRPr lang="nl-NL" dirty="0"/>
          </a:p>
        </p:txBody>
      </p:sp>
      <p:sp>
        <p:nvSpPr>
          <p:cNvPr id="24" name="Tekstvak 23"/>
          <p:cNvSpPr txBox="1"/>
          <p:nvPr/>
        </p:nvSpPr>
        <p:spPr>
          <a:xfrm>
            <a:off x="1907704" y="44371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 100 cm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4296427" y="289358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 60 cm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45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323528" y="332656"/>
            <a:ext cx="849694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/>
              <a:t>b</a:t>
            </a:r>
            <a:r>
              <a:rPr lang="nl-NL" b="1" dirty="0" smtClean="0"/>
              <a:t>onus</a:t>
            </a:r>
            <a:r>
              <a:rPr lang="nl-NL" dirty="0"/>
              <a:t/>
            </a:r>
            <a:br>
              <a:rPr lang="nl-NL" dirty="0"/>
            </a:br>
            <a:endParaRPr lang="nl-NL" dirty="0">
              <a:latin typeface="+mn-lt"/>
            </a:endParaRPr>
          </a:p>
        </p:txBody>
      </p:sp>
      <p:pic>
        <p:nvPicPr>
          <p:cNvPr id="8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nl-NL" dirty="0"/>
              <a:t>I</a:t>
            </a:r>
            <a:r>
              <a:rPr lang="en-GB" dirty="0"/>
              <a:t>n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straat</a:t>
            </a:r>
            <a:r>
              <a:rPr lang="en-GB" dirty="0"/>
              <a:t> </a:t>
            </a:r>
            <a:r>
              <a:rPr lang="en-GB" dirty="0" err="1"/>
              <a:t>staan</a:t>
            </a:r>
            <a:r>
              <a:rPr lang="en-GB" dirty="0"/>
              <a:t> 100 </a:t>
            </a:r>
            <a:r>
              <a:rPr lang="en-GB" dirty="0" err="1"/>
              <a:t>huizen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De </a:t>
            </a:r>
            <a:r>
              <a:rPr lang="en-GB" dirty="0" err="1"/>
              <a:t>huizen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</a:t>
            </a:r>
            <a:r>
              <a:rPr lang="en-GB" dirty="0" err="1"/>
              <a:t>genummerd</a:t>
            </a:r>
            <a:r>
              <a:rPr lang="en-GB" dirty="0"/>
              <a:t> van 1 tot en met 100. </a:t>
            </a:r>
            <a:endParaRPr lang="en-GB" dirty="0" smtClean="0"/>
          </a:p>
          <a:p>
            <a:pPr marL="0" indent="0">
              <a:buNone/>
            </a:pPr>
            <a:r>
              <a:rPr lang="en-GB" dirty="0" err="1" smtClean="0"/>
              <a:t>Hoeveel</a:t>
            </a:r>
            <a:r>
              <a:rPr lang="en-GB" dirty="0" smtClean="0"/>
              <a:t> </a:t>
            </a:r>
            <a:r>
              <a:rPr lang="en-GB" dirty="0" err="1"/>
              <a:t>negens</a:t>
            </a:r>
            <a:r>
              <a:rPr lang="en-GB" dirty="0"/>
              <a:t> </a:t>
            </a:r>
            <a:r>
              <a:rPr lang="en-GB" dirty="0" err="1"/>
              <a:t>staan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in </a:t>
            </a:r>
            <a:r>
              <a:rPr lang="en-GB" dirty="0" err="1"/>
              <a:t>totaal</a:t>
            </a:r>
            <a:r>
              <a:rPr lang="en-GB" dirty="0"/>
              <a:t> in al </a:t>
            </a:r>
            <a:r>
              <a:rPr lang="en-GB" dirty="0" err="1"/>
              <a:t>deze</a:t>
            </a:r>
            <a:r>
              <a:rPr lang="en-GB" dirty="0"/>
              <a:t> </a:t>
            </a:r>
            <a:r>
              <a:rPr lang="en-GB" dirty="0" err="1"/>
              <a:t>nummers</a:t>
            </a:r>
            <a:r>
              <a:rPr lang="en-GB" dirty="0"/>
              <a:t>?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20</a:t>
            </a:r>
          </a:p>
          <a:p>
            <a:pPr marL="0" indent="0">
              <a:buNone/>
            </a:pPr>
            <a:r>
              <a:rPr lang="nl-NL" sz="2400" dirty="0" smtClean="0"/>
              <a:t>(10 </a:t>
            </a:r>
            <a:r>
              <a:rPr lang="nl-NL" sz="2400" dirty="0"/>
              <a:t>bij de tientallen + 10 bij de </a:t>
            </a:r>
            <a:r>
              <a:rPr lang="nl-NL" sz="2400" dirty="0" smtClean="0"/>
              <a:t>eenheden)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96555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749" y="0"/>
            <a:ext cx="5138501" cy="6858000"/>
          </a:xfrm>
          <a:prstGeom prst="rect">
            <a:avLst/>
          </a:prstGeom>
        </p:spPr>
      </p:pic>
      <p:sp>
        <p:nvSpPr>
          <p:cNvPr id="10" name="Rechthoek 9"/>
          <p:cNvSpPr/>
          <p:nvPr/>
        </p:nvSpPr>
        <p:spPr>
          <a:xfrm>
            <a:off x="848069" y="1255682"/>
            <a:ext cx="74478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80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winnaars</a:t>
            </a:r>
            <a:endParaRPr lang="nl-NL" sz="8000" b="1" cap="none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Picture 9" descr="Z:\producties\Malmberg\umb jan vd meijden ppt sjablonen\logo mallmbe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53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1</a:t>
            </a:r>
            <a:endParaRPr lang="nl-NL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180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988840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In 1 doos zitten 12 bananen. Hoeveel bananen heb je als je 15 dozen koopt?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75599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2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612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893019"/>
            <a:ext cx="44644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Een kaartje voor de musical van groep 8 kost </a:t>
            </a:r>
          </a:p>
          <a:p>
            <a:r>
              <a:rPr lang="nl-NL" sz="2400" dirty="0" smtClean="0"/>
              <a:t>€ 17,-.</a:t>
            </a:r>
          </a:p>
          <a:p>
            <a:r>
              <a:rPr lang="nl-NL" sz="2400" dirty="0" smtClean="0"/>
              <a:t>Er zijn 36 kaartjes verkocht. Hoeveel geld levert dat op?</a:t>
            </a:r>
          </a:p>
          <a:p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2711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3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2520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940639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In een pak zitten 8 koeken. De school koopt er 315. Hoeveel koeken zijn er?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3420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4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b="0" dirty="0" smtClean="0"/>
              <a:t>960</a:t>
            </a:r>
            <a:endParaRPr lang="nl-NL" sz="4000" b="0" dirty="0"/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endParaRPr lang="nl-NL" sz="4000" dirty="0"/>
          </a:p>
        </p:txBody>
      </p:sp>
      <p:sp>
        <p:nvSpPr>
          <p:cNvPr id="5" name="Tekstvak 4"/>
          <p:cNvSpPr txBox="1"/>
          <p:nvPr/>
        </p:nvSpPr>
        <p:spPr>
          <a:xfrm>
            <a:off x="611560" y="1787332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Je hebt 20 doosjes met gummen. In elk doosje zitten 48 gummen. Hoeveel gummen heb je?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3437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5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3,6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3.600.000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14079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6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0,4 miljoen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4000" dirty="0" smtClean="0"/>
              <a:t>400.000</a:t>
            </a:r>
            <a:endParaRPr lang="nl-NL" sz="4000" b="0" dirty="0"/>
          </a:p>
        </p:txBody>
      </p:sp>
    </p:spTree>
    <p:extLst>
      <p:ext uri="{BB962C8B-B14F-4D97-AF65-F5344CB8AC3E}">
        <p14:creationId xmlns:p14="http://schemas.microsoft.com/office/powerpoint/2010/main" val="40446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</a:t>
            </a:r>
            <a:r>
              <a:rPr lang="nl-NL" dirty="0"/>
              <a:t>7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9.900.000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600" dirty="0" smtClean="0"/>
              <a:t>9,9 miljoen</a:t>
            </a:r>
            <a:endParaRPr lang="nl-NL" sz="3600" b="0" dirty="0"/>
          </a:p>
        </p:txBody>
      </p:sp>
    </p:spTree>
    <p:extLst>
      <p:ext uri="{BB962C8B-B14F-4D97-AF65-F5344CB8AC3E}">
        <p14:creationId xmlns:p14="http://schemas.microsoft.com/office/powerpoint/2010/main" val="32078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11560" y="33265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Vraag 8</a:t>
            </a:r>
            <a:endParaRPr lang="nl-NL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7544" y="1628800"/>
            <a:ext cx="4752528" cy="4010000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Schrijf het anders: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r>
              <a:rPr lang="nl-NL" sz="3200" dirty="0" smtClean="0"/>
              <a:t>800.000</a:t>
            </a:r>
          </a:p>
          <a:p>
            <a:pPr marL="192088" lvl="1" indent="163513" defTabSz="901700">
              <a:lnSpc>
                <a:spcPct val="90000"/>
              </a:lnSpc>
              <a:buNone/>
            </a:pPr>
            <a:endParaRPr lang="nl-NL" sz="36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436096" y="1628800"/>
            <a:ext cx="3168352" cy="4010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192088" lvl="1" indent="163513" algn="l" defTabSz="901700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nl-NL" sz="3600" dirty="0" smtClean="0"/>
              <a:t>0,8 miljoen</a:t>
            </a:r>
            <a:endParaRPr lang="nl-NL" sz="3600" b="0" dirty="0"/>
          </a:p>
        </p:txBody>
      </p:sp>
    </p:spTree>
    <p:extLst>
      <p:ext uri="{BB962C8B-B14F-4D97-AF65-F5344CB8AC3E}">
        <p14:creationId xmlns:p14="http://schemas.microsoft.com/office/powerpoint/2010/main" val="10021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2526</TotalTime>
  <Words>351</Words>
  <Application>Microsoft Office PowerPoint</Application>
  <PresentationFormat>Diavoorstelling (4:3)</PresentationFormat>
  <Paragraphs>96</Paragraphs>
  <Slides>19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Blank</vt:lpstr>
      <vt:lpstr>Pluspunt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Malmberg Uitgeverij B.V.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Pluspunt</dc:title>
  <dc:creator>Lonneke van Schendel;Cecile van Laarhoven</dc:creator>
  <cp:lastModifiedBy>Esther Hoppenbrouwers</cp:lastModifiedBy>
  <cp:revision>130</cp:revision>
  <dcterms:created xsi:type="dcterms:W3CDTF">2012-11-27T09:49:35Z</dcterms:created>
  <dcterms:modified xsi:type="dcterms:W3CDTF">2016-04-06T10:11:40Z</dcterms:modified>
</cp:coreProperties>
</file>