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35" r:id="rId3"/>
    <p:sldId id="301" r:id="rId4"/>
    <p:sldId id="322" r:id="rId5"/>
    <p:sldId id="323" r:id="rId6"/>
    <p:sldId id="324" r:id="rId7"/>
    <p:sldId id="308" r:id="rId8"/>
    <p:sldId id="325" r:id="rId9"/>
    <p:sldId id="326" r:id="rId10"/>
    <p:sldId id="327" r:id="rId11"/>
    <p:sldId id="328" r:id="rId12"/>
    <p:sldId id="329" r:id="rId13"/>
    <p:sldId id="330" r:id="rId14"/>
    <p:sldId id="332" r:id="rId15"/>
    <p:sldId id="331" r:id="rId16"/>
    <p:sldId id="333" r:id="rId17"/>
    <p:sldId id="334" r:id="rId18"/>
    <p:sldId id="274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9DFF"/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818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980936984013275E-2"/>
          <c:y val="0.16058424632629026"/>
          <c:w val="0.77969162430228056"/>
          <c:h val="0.72823934643932742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temperatuur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h:mm</c:formatCode>
                <c:ptCount val="4"/>
                <c:pt idx="0">
                  <c:v>0.33333333333333331</c:v>
                </c:pt>
                <c:pt idx="1">
                  <c:v>0.45833333333333331</c:v>
                </c:pt>
                <c:pt idx="2">
                  <c:v>0.58333333333333337</c:v>
                </c:pt>
                <c:pt idx="3">
                  <c:v>0.70833333333333337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867712"/>
        <c:axId val="38869248"/>
      </c:lineChart>
      <c:catAx>
        <c:axId val="38867712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crossAx val="38869248"/>
        <c:crosses val="autoZero"/>
        <c:auto val="1"/>
        <c:lblAlgn val="ctr"/>
        <c:lblOffset val="100"/>
        <c:noMultiLvlLbl val="0"/>
      </c:catAx>
      <c:valAx>
        <c:axId val="3886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8677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980936984013275E-2"/>
          <c:y val="0.16058424632629026"/>
          <c:w val="0.77969162430228056"/>
          <c:h val="0.72823934643932742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temperatuur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h:mm</c:formatCode>
                <c:ptCount val="4"/>
                <c:pt idx="0">
                  <c:v>0.33333333333333331</c:v>
                </c:pt>
                <c:pt idx="1">
                  <c:v>0.45833333333333331</c:v>
                </c:pt>
                <c:pt idx="2">
                  <c:v>0.58333333333333337</c:v>
                </c:pt>
                <c:pt idx="3">
                  <c:v>0.70833333333333337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61152"/>
        <c:axId val="38962688"/>
      </c:lineChart>
      <c:catAx>
        <c:axId val="38961152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crossAx val="38962688"/>
        <c:crosses val="autoZero"/>
        <c:auto val="1"/>
        <c:lblAlgn val="ctr"/>
        <c:lblOffset val="100"/>
        <c:noMultiLvlLbl val="0"/>
      </c:catAx>
      <c:valAx>
        <c:axId val="3896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96115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980936984013275E-2"/>
          <c:y val="0.16058424632629026"/>
          <c:w val="0.77969162430228056"/>
          <c:h val="0.72823934643932742"/>
        </c:manualLayout>
      </c:layout>
      <c:lineChart>
        <c:grouping val="standar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temperatuur</c:v>
                </c:pt>
              </c:strCache>
            </c:strRef>
          </c:tx>
          <c:marker>
            <c:symbol val="none"/>
          </c:marker>
          <c:cat>
            <c:numRef>
              <c:f>Blad1!$A$2:$A$5</c:f>
              <c:numCache>
                <c:formatCode>h:mm</c:formatCode>
                <c:ptCount val="4"/>
                <c:pt idx="0">
                  <c:v>0.33333333333333331</c:v>
                </c:pt>
                <c:pt idx="1">
                  <c:v>0.45833333333333331</c:v>
                </c:pt>
                <c:pt idx="2">
                  <c:v>0.58333333333333337</c:v>
                </c:pt>
                <c:pt idx="3">
                  <c:v>0.70833333333333337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3</c:v>
                </c:pt>
                <c:pt idx="1">
                  <c:v>8</c:v>
                </c:pt>
                <c:pt idx="2">
                  <c:v>15</c:v>
                </c:pt>
                <c:pt idx="3">
                  <c:v>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96992"/>
        <c:axId val="39011072"/>
      </c:lineChart>
      <c:catAx>
        <c:axId val="38996992"/>
        <c:scaling>
          <c:orientation val="minMax"/>
        </c:scaling>
        <c:delete val="0"/>
        <c:axPos val="b"/>
        <c:numFmt formatCode="h:mm" sourceLinked="1"/>
        <c:majorTickMark val="out"/>
        <c:minorTickMark val="none"/>
        <c:tickLblPos val="nextTo"/>
        <c:crossAx val="39011072"/>
        <c:crosses val="autoZero"/>
        <c:auto val="1"/>
        <c:lblAlgn val="ctr"/>
        <c:lblOffset val="100"/>
        <c:noMultiLvlLbl val="0"/>
      </c:catAx>
      <c:valAx>
        <c:axId val="39011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99699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08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49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42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479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00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35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03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6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8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16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9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6-4-2016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7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35"/>
            <a:stretch>
              <a:fillRect/>
            </a:stretch>
          </p:blipFill>
          <p:spPr bwMode="auto">
            <a:xfrm>
              <a:off x="0" y="0"/>
              <a:ext cx="9144000" cy="644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Z:\producties\Malmberg\umb jan vd meijden ppt sjablonen\logo mallmber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6429375"/>
              <a:ext cx="91440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nl-NL" smtClean="0"/>
              <a:t>Pluspunt</a:t>
            </a: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63595" y="1700808"/>
            <a:ext cx="46730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0" b="1" spc="5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</a:rPr>
              <a:t>QUIZ</a:t>
            </a:r>
            <a:endParaRPr lang="nl-NL" sz="12000" b="1" spc="5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79339" y="6470576"/>
            <a:ext cx="2258656" cy="38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>
                <a:solidFill>
                  <a:prstClr val="black"/>
                </a:solidFill>
              </a:rPr>
              <a:t>Lessuggestie groep 6, blok 8</a:t>
            </a:r>
          </a:p>
          <a:p>
            <a:endParaRPr lang="nl-NL" sz="1000" dirty="0">
              <a:solidFill>
                <a:prstClr val="black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8758"/>
            <a:ext cx="3133089" cy="40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2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Hoeveel graden om 11:00 uur? 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8 graden</a:t>
            </a:r>
            <a:endParaRPr lang="nl-NL" sz="2400" dirty="0">
              <a:solidFill>
                <a:srgbClr val="FF0000"/>
              </a:solidFill>
            </a:endParaRP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Grafiek 2"/>
          <p:cNvGraphicFramePr/>
          <p:nvPr>
            <p:extLst>
              <p:ext uri="{D42A27DB-BD31-4B8C-83A1-F6EECF244321}">
                <p14:modId xmlns:p14="http://schemas.microsoft.com/office/powerpoint/2010/main" val="3764600699"/>
              </p:ext>
            </p:extLst>
          </p:nvPr>
        </p:nvGraphicFramePr>
        <p:xfrm>
          <a:off x="827584" y="206084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571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Hoeveel graden om 8:00 uur? 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3 graden</a:t>
            </a:r>
            <a:endParaRPr lang="nl-NL" sz="2400" dirty="0">
              <a:solidFill>
                <a:srgbClr val="FF0000"/>
              </a:solidFill>
            </a:endParaRP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Grafiek 2"/>
          <p:cNvGraphicFramePr/>
          <p:nvPr>
            <p:extLst>
              <p:ext uri="{D42A27DB-BD31-4B8C-83A1-F6EECF244321}">
                <p14:modId xmlns:p14="http://schemas.microsoft.com/office/powerpoint/2010/main" val="3554157880"/>
              </p:ext>
            </p:extLst>
          </p:nvPr>
        </p:nvGraphicFramePr>
        <p:xfrm>
          <a:off x="827584" y="206084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75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Wanneer was de hoogste temperatuur?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Om 14:00 uur</a:t>
            </a:r>
            <a:endParaRPr lang="nl-NL" sz="2400" dirty="0">
              <a:solidFill>
                <a:srgbClr val="FF0000"/>
              </a:solidFill>
            </a:endParaRP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Grafiek 2"/>
          <p:cNvGraphicFramePr/>
          <p:nvPr>
            <p:extLst>
              <p:ext uri="{D42A27DB-BD31-4B8C-83A1-F6EECF244321}">
                <p14:modId xmlns:p14="http://schemas.microsoft.com/office/powerpoint/2010/main" val="2487183515"/>
              </p:ext>
            </p:extLst>
          </p:nvPr>
        </p:nvGraphicFramePr>
        <p:xfrm>
          <a:off x="827584" y="2263292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74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280920" cy="473008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000" dirty="0" smtClean="0"/>
              <a:t>Dit is de kalender van de vijfde maand. Welke maand is dit?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Mei</a:t>
            </a:r>
            <a:endParaRPr lang="nl-NL" sz="2400" dirty="0">
              <a:solidFill>
                <a:srgbClr val="FF0000"/>
              </a:solidFill>
            </a:endParaRP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767013"/>
              </p:ext>
            </p:extLst>
          </p:nvPr>
        </p:nvGraphicFramePr>
        <p:xfrm>
          <a:off x="899592" y="2398385"/>
          <a:ext cx="5688627" cy="3645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689218"/>
                <a:gridCol w="812661"/>
                <a:gridCol w="812661"/>
                <a:gridCol w="812661"/>
                <a:gridCol w="812661"/>
                <a:gridCol w="812661"/>
              </a:tblGrid>
              <a:tr h="405045">
                <a:tc gridSpan="7"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week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17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18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19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20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21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22</a:t>
                      </a:r>
                      <a:endParaRPr lang="nl-NL" b="1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di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wo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do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vr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za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zo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280920" cy="473008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Bij welk kwartaal hoort deze maand?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>
                <a:solidFill>
                  <a:srgbClr val="FF0000"/>
                </a:solidFill>
              </a:rPr>
              <a:t>Het tweede kwartaal</a:t>
            </a:r>
            <a:endParaRPr lang="nl-NL" sz="2400" dirty="0">
              <a:solidFill>
                <a:srgbClr val="FF0000"/>
              </a:solidFill>
            </a:endParaRP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074034"/>
              </p:ext>
            </p:extLst>
          </p:nvPr>
        </p:nvGraphicFramePr>
        <p:xfrm>
          <a:off x="899592" y="2398385"/>
          <a:ext cx="5688627" cy="3645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689218"/>
                <a:gridCol w="812661"/>
                <a:gridCol w="812661"/>
                <a:gridCol w="812661"/>
                <a:gridCol w="812661"/>
                <a:gridCol w="812661"/>
              </a:tblGrid>
              <a:tr h="405045">
                <a:tc gridSpan="7"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MEI</a:t>
                      </a:r>
                      <a:endParaRPr lang="nl-NL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week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17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18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19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20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21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22</a:t>
                      </a:r>
                      <a:endParaRPr lang="nl-NL" b="1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di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wo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do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vr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za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zo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54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280920" cy="4802088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1600" dirty="0" smtClean="0"/>
              <a:t>Vandaag is het 30 april. Over precies 3 weken is </a:t>
            </a:r>
            <a:r>
              <a:rPr lang="nl-NL" sz="1600" dirty="0" err="1" smtClean="0"/>
              <a:t>Djelisa</a:t>
            </a:r>
            <a:r>
              <a:rPr lang="nl-NL" sz="1600" dirty="0" smtClean="0"/>
              <a:t> jarig.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1600" dirty="0" smtClean="0"/>
              <a:t>In welke week en op welke dag is dat?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1600" dirty="0" smtClean="0">
                <a:solidFill>
                  <a:srgbClr val="FF0000"/>
                </a:solidFill>
              </a:rPr>
              <a:t>week 20, 21 mei</a:t>
            </a:r>
            <a:endParaRPr lang="nl-NL" sz="1600" dirty="0">
              <a:solidFill>
                <a:srgbClr val="FF0000"/>
              </a:solidFill>
            </a:endParaRP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546502"/>
              </p:ext>
            </p:extLst>
          </p:nvPr>
        </p:nvGraphicFramePr>
        <p:xfrm>
          <a:off x="899592" y="2447891"/>
          <a:ext cx="5688627" cy="36454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/>
                <a:gridCol w="689218"/>
                <a:gridCol w="812661"/>
                <a:gridCol w="812661"/>
                <a:gridCol w="812661"/>
                <a:gridCol w="812661"/>
                <a:gridCol w="812661"/>
              </a:tblGrid>
              <a:tr h="405045">
                <a:tc gridSpan="7">
                  <a:txBody>
                    <a:bodyPr/>
                    <a:lstStyle/>
                    <a:p>
                      <a:pPr algn="ctr"/>
                      <a:r>
                        <a:rPr lang="nl-NL" b="1" dirty="0" smtClean="0"/>
                        <a:t>MEI</a:t>
                      </a:r>
                      <a:endParaRPr lang="nl-NL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b="1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b="1" dirty="0" smtClean="0"/>
                        <a:t>week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17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18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19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20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21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22</a:t>
                      </a:r>
                      <a:endParaRPr lang="nl-NL" b="1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ma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</a:t>
                      </a:r>
                      <a:endParaRPr lang="nl-NL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di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</a:t>
                      </a:r>
                      <a:endParaRPr lang="nl-NL" dirty="0"/>
                    </a:p>
                  </a:txBody>
                  <a:tcPr/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wo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smtClean="0"/>
                        <a:t>do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vr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za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405045">
                <a:tc>
                  <a:txBody>
                    <a:bodyPr/>
                    <a:lstStyle/>
                    <a:p>
                      <a:r>
                        <a:rPr lang="nl-NL" dirty="0" smtClean="0"/>
                        <a:t>zo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280920" cy="4730080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18000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Maak </a:t>
            </a:r>
            <a:r>
              <a:rPr lang="nl-NL" sz="2400" dirty="0" smtClean="0"/>
              <a:t>de tabel af.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2400" dirty="0" smtClean="0"/>
              <a:t>Voor elk goed antwoord krijgen jullie 1 punt.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184575"/>
              </p:ext>
            </p:extLst>
          </p:nvPr>
        </p:nvGraphicFramePr>
        <p:xfrm>
          <a:off x="613005" y="2808221"/>
          <a:ext cx="7919432" cy="136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7563"/>
                <a:gridCol w="870267"/>
                <a:gridCol w="870267"/>
                <a:gridCol w="870267"/>
                <a:gridCol w="870267"/>
                <a:gridCol w="870267"/>
                <a:gridCol w="870267"/>
                <a:gridCol w="870267"/>
              </a:tblGrid>
              <a:tr h="684076">
                <a:tc>
                  <a:txBody>
                    <a:bodyPr/>
                    <a:lstStyle/>
                    <a:p>
                      <a:r>
                        <a:rPr lang="nl-NL" dirty="0" smtClean="0"/>
                        <a:t>siroop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 dl</a:t>
                      </a:r>
                      <a:endParaRPr lang="nl-NL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nl-NL" dirty="0" smtClean="0"/>
                        <a:t>water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150 cl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nl-N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01170"/>
              </p:ext>
            </p:extLst>
          </p:nvPr>
        </p:nvGraphicFramePr>
        <p:xfrm>
          <a:off x="611560" y="4581128"/>
          <a:ext cx="7919432" cy="136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7563"/>
                <a:gridCol w="870267"/>
                <a:gridCol w="870267"/>
                <a:gridCol w="870267"/>
                <a:gridCol w="870267"/>
                <a:gridCol w="870267"/>
                <a:gridCol w="870267"/>
                <a:gridCol w="870267"/>
              </a:tblGrid>
              <a:tr h="684076">
                <a:tc>
                  <a:txBody>
                    <a:bodyPr/>
                    <a:lstStyle/>
                    <a:p>
                      <a:r>
                        <a:rPr lang="nl-NL" dirty="0" smtClean="0"/>
                        <a:t>siroop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 dl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 dl</a:t>
                      </a:r>
                      <a:endParaRPr lang="nl-NL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nl-NL" dirty="0" smtClean="0"/>
                        <a:t>water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150 cl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300 cl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900 cl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250 cl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100 cl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1000 cl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>
                          <a:solidFill>
                            <a:srgbClr val="FF0000"/>
                          </a:solidFill>
                        </a:rPr>
                        <a:t>1500 cl</a:t>
                      </a:r>
                      <a:endParaRPr lang="nl-N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37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9552" y="2924944"/>
            <a:ext cx="8055369" cy="3312368"/>
          </a:xfrm>
          <a:prstGeom prst="rect">
            <a:avLst/>
          </a:prstGeom>
          <a:solidFill>
            <a:srgbClr val="FFFFFF">
              <a:alpha val="76000"/>
            </a:srgbClr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Bonusvraag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39552" y="1484783"/>
            <a:ext cx="8091004" cy="1440161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nl-NL" sz="4000" dirty="0" smtClean="0"/>
          </a:p>
          <a:p>
            <a:pPr>
              <a:buNone/>
            </a:pPr>
            <a:endParaRPr lang="nl-NL" sz="4000" dirty="0" smtClean="0"/>
          </a:p>
          <a:p>
            <a:pPr>
              <a:buNone/>
            </a:pPr>
            <a:r>
              <a:rPr lang="nl-NL" sz="9600" dirty="0" smtClean="0"/>
              <a:t>   Als iemand in een wielerwedstrijd de nummer 2 inhaalt, de hoeveelste is hij dan?</a:t>
            </a:r>
          </a:p>
          <a:p>
            <a:pPr>
              <a:buFont typeface="Wingdings" pitchFamily="2" charset="2"/>
              <a:buNone/>
            </a:pPr>
            <a:r>
              <a:rPr lang="nl-NL" sz="4000" dirty="0" smtClean="0"/>
              <a:t>	</a:t>
            </a:r>
          </a:p>
          <a:p>
            <a:pPr>
              <a:buFont typeface="Wingdings" pitchFamily="2" charset="2"/>
              <a:buNone/>
            </a:pPr>
            <a:endParaRPr lang="nl-NL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3068960"/>
            <a:ext cx="39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 </a:t>
            </a:r>
            <a:r>
              <a:rPr lang="en-US" sz="2400" dirty="0" err="1" smtClean="0"/>
              <a:t>tweede</a:t>
            </a:r>
            <a:r>
              <a:rPr lang="en-US" sz="2400" dirty="0" smtClean="0"/>
              <a:t>!</a:t>
            </a:r>
            <a:endParaRPr lang="en-US" sz="2000" dirty="0"/>
          </a:p>
        </p:txBody>
      </p:sp>
      <p:pic>
        <p:nvPicPr>
          <p:cNvPr id="2050" name="Picture 2" descr="https://upload.wikimedia.org/wikipedia/commons/thumb/d/d5/TourDeFrance_2005_07_09.jpg/800px-TourDeFrance_2005_07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5"/>
            <a:ext cx="314919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848069" y="622093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2263575"/>
            <a:ext cx="8055369" cy="35416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nl-NL" sz="4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63" y="2608337"/>
            <a:ext cx="7314753" cy="31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2400" dirty="0" smtClean="0"/>
                  <a:t>Hoeveel stukjes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400" dirty="0" smtClean="0"/>
                  <a:t> deel?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486126"/>
              </p:ext>
            </p:extLst>
          </p:nvPr>
        </p:nvGraphicFramePr>
        <p:xfrm>
          <a:off x="899592" y="2564904"/>
          <a:ext cx="424847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18"/>
                <a:gridCol w="1062118"/>
                <a:gridCol w="1062118"/>
                <a:gridCol w="1062118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93934"/>
              </p:ext>
            </p:extLst>
          </p:nvPr>
        </p:nvGraphicFramePr>
        <p:xfrm>
          <a:off x="899592" y="3933056"/>
          <a:ext cx="424847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080120"/>
                <a:gridCol w="1080120"/>
                <a:gridCol w="1008112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3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2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2400" dirty="0" smtClean="0"/>
                  <a:t>Hoeveel stukjes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400" dirty="0" smtClean="0"/>
                  <a:t> deel?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051590"/>
              </p:ext>
            </p:extLst>
          </p:nvPr>
        </p:nvGraphicFramePr>
        <p:xfrm>
          <a:off x="899592" y="2564904"/>
          <a:ext cx="424847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18"/>
                <a:gridCol w="1062118"/>
                <a:gridCol w="1062118"/>
                <a:gridCol w="1062118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320155"/>
              </p:ext>
            </p:extLst>
          </p:nvPr>
        </p:nvGraphicFramePr>
        <p:xfrm>
          <a:off x="899592" y="3933056"/>
          <a:ext cx="424847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080120"/>
                <a:gridCol w="1080120"/>
                <a:gridCol w="1008112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1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2400" dirty="0" smtClean="0"/>
                  <a:t>Hoeveel stukjes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400" dirty="0" smtClean="0"/>
                  <a:t> deel?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082832"/>
              </p:ext>
            </p:extLst>
          </p:nvPr>
        </p:nvGraphicFramePr>
        <p:xfrm>
          <a:off x="899592" y="2564904"/>
          <a:ext cx="318635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118"/>
                <a:gridCol w="1062118"/>
                <a:gridCol w="1062118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756271"/>
              </p:ext>
            </p:extLst>
          </p:nvPr>
        </p:nvGraphicFramePr>
        <p:xfrm>
          <a:off x="899592" y="3933056"/>
          <a:ext cx="32403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8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4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solidFill>
                <a:srgbClr val="FFFFFF">
                  <a:alpha val="76000"/>
                </a:srgbClr>
              </a:solidFill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r>
                  <a:rPr lang="nl-NL" sz="2400" dirty="0" smtClean="0"/>
                  <a:t>Hoeveelste deel is gekleurd?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i="1" dirty="0" smtClean="0">
                  <a:latin typeface="Cambria Math"/>
                </a:endParaRP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400" dirty="0"/>
                  <a:t> deel</a:t>
                </a:r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  <a:p>
                <a:pPr marL="192088" lvl="1" indent="163513" defTabSz="901700">
                  <a:lnSpc>
                    <a:spcPct val="90000"/>
                  </a:lnSpc>
                  <a:buNone/>
                </a:pPr>
                <a:endParaRPr lang="nl-NL" sz="2400" dirty="0" smtClean="0"/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07232"/>
                <a:ext cx="8136904" cy="458606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843841"/>
              </p:ext>
            </p:extLst>
          </p:nvPr>
        </p:nvGraphicFramePr>
        <p:xfrm>
          <a:off x="899592" y="2564904"/>
          <a:ext cx="4968550" cy="115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3710"/>
                <a:gridCol w="993710"/>
                <a:gridCol w="993710"/>
                <a:gridCol w="993710"/>
                <a:gridCol w="993710"/>
              </a:tblGrid>
              <a:tr h="57606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99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5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20 : 6 =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/>
              <a:t>20 : 6 = </a:t>
            </a:r>
            <a:r>
              <a:rPr lang="nl-NL" sz="4000" dirty="0" smtClean="0">
                <a:solidFill>
                  <a:srgbClr val="FF0000"/>
                </a:solidFill>
              </a:rPr>
              <a:t>3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2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90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6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64 : 5 =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/>
              <a:t>64 : 5 </a:t>
            </a:r>
            <a:r>
              <a:rPr lang="nl-NL" sz="4000" dirty="0" smtClean="0"/>
              <a:t>= </a:t>
            </a:r>
            <a:r>
              <a:rPr lang="nl-NL" sz="4000" dirty="0" smtClean="0">
                <a:solidFill>
                  <a:srgbClr val="FF0000"/>
                </a:solidFill>
              </a:rPr>
              <a:t>12</a:t>
            </a:r>
            <a:r>
              <a:rPr lang="nl-NL" sz="4000" dirty="0" smtClean="0"/>
              <a:t> rest </a:t>
            </a:r>
            <a:r>
              <a:rPr lang="nl-NL" sz="4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57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7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31 : 2 =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/>
              <a:t>31 : 2 </a:t>
            </a:r>
            <a:r>
              <a:rPr lang="nl-NL" sz="4000" dirty="0" smtClean="0"/>
              <a:t>= </a:t>
            </a:r>
            <a:r>
              <a:rPr lang="nl-NL" sz="4000" dirty="0" smtClean="0">
                <a:solidFill>
                  <a:srgbClr val="FF0000"/>
                </a:solidFill>
              </a:rPr>
              <a:t>15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1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349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8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5536" y="1507232"/>
            <a:ext cx="8136904" cy="4586064"/>
          </a:xfrm>
          <a:prstGeom prst="rect">
            <a:avLst/>
          </a:prstGeom>
          <a:solidFill>
            <a:srgbClr val="FFFFFF">
              <a:alpha val="76000"/>
            </a:srgbClr>
          </a:solidFill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24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 smtClean="0"/>
              <a:t>53 : 4 =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…</a:t>
            </a:r>
          </a:p>
          <a:p>
            <a:pPr marL="192088" lvl="1" indent="163513" algn="ctr" defTabSz="901700">
              <a:lnSpc>
                <a:spcPct val="90000"/>
              </a:lnSpc>
              <a:buNone/>
            </a:pPr>
            <a:endParaRPr lang="nl-NL" sz="4000" dirty="0" smtClean="0"/>
          </a:p>
          <a:p>
            <a:pPr marL="192088" lvl="1" indent="163513" algn="ctr" defTabSz="901700">
              <a:lnSpc>
                <a:spcPct val="90000"/>
              </a:lnSpc>
              <a:buNone/>
            </a:pPr>
            <a:r>
              <a:rPr lang="nl-NL" sz="4000" dirty="0"/>
              <a:t>53 : 4 </a:t>
            </a:r>
            <a:r>
              <a:rPr lang="nl-NL" sz="4000" dirty="0" smtClean="0"/>
              <a:t>= </a:t>
            </a:r>
            <a:r>
              <a:rPr lang="nl-NL" sz="4000" dirty="0" smtClean="0">
                <a:solidFill>
                  <a:srgbClr val="FF0000"/>
                </a:solidFill>
              </a:rPr>
              <a:t>13</a:t>
            </a:r>
            <a:r>
              <a:rPr lang="nl-NL" sz="4000" dirty="0" smtClean="0"/>
              <a:t> rest </a:t>
            </a:r>
            <a:r>
              <a:rPr lang="nl-NL" sz="4000" dirty="0" smtClean="0">
                <a:solidFill>
                  <a:srgbClr val="FF0000"/>
                </a:solidFill>
              </a:rPr>
              <a:t>1</a:t>
            </a:r>
            <a:endParaRPr lang="nl-NL" sz="4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67744" y="4221088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854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 P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PP</Template>
  <TotalTime>1703</TotalTime>
  <Words>451</Words>
  <Application>Microsoft Office PowerPoint</Application>
  <PresentationFormat>Diavoorstelling (4:3)</PresentationFormat>
  <Paragraphs>267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Thema PP</vt:lpstr>
      <vt:lpstr>Blank</vt:lpstr>
      <vt:lpstr>Pluspunt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</dc:creator>
  <cp:lastModifiedBy>Esther Hoppenbrouwers</cp:lastModifiedBy>
  <cp:revision>124</cp:revision>
  <dcterms:created xsi:type="dcterms:W3CDTF">2012-11-27T09:49:35Z</dcterms:created>
  <dcterms:modified xsi:type="dcterms:W3CDTF">2016-04-06T10:02:22Z</dcterms:modified>
</cp:coreProperties>
</file>