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1" r:id="rId3"/>
    <p:sldId id="322" r:id="rId4"/>
    <p:sldId id="323" r:id="rId5"/>
    <p:sldId id="324" r:id="rId6"/>
    <p:sldId id="308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331" r:id="rId15"/>
    <p:sldId id="333" r:id="rId16"/>
    <p:sldId id="334" r:id="rId17"/>
    <p:sldId id="274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DFF"/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81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980936984013275E-2"/>
          <c:y val="0.16058424632629026"/>
          <c:w val="0.77969162430228056"/>
          <c:h val="0.72823934643932742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temperatuur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h:mm</c:formatCode>
                <c:ptCount val="4"/>
                <c:pt idx="0">
                  <c:v>0.33333333333333331</c:v>
                </c:pt>
                <c:pt idx="1">
                  <c:v>0.45833333333333331</c:v>
                </c:pt>
                <c:pt idx="2">
                  <c:v>0.58333333333333337</c:v>
                </c:pt>
                <c:pt idx="3">
                  <c:v>0.70833333333333337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43712"/>
        <c:axId val="105455616"/>
      </c:lineChart>
      <c:catAx>
        <c:axId val="10544371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105455616"/>
        <c:crosses val="autoZero"/>
        <c:auto val="1"/>
        <c:lblAlgn val="ctr"/>
        <c:lblOffset val="100"/>
        <c:noMultiLvlLbl val="0"/>
      </c:catAx>
      <c:valAx>
        <c:axId val="10545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437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980936984013275E-2"/>
          <c:y val="0.16058424632629026"/>
          <c:w val="0.77969162430228056"/>
          <c:h val="0.72823934643932742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temperatuur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h:mm</c:formatCode>
                <c:ptCount val="4"/>
                <c:pt idx="0">
                  <c:v>0.33333333333333331</c:v>
                </c:pt>
                <c:pt idx="1">
                  <c:v>0.45833333333333331</c:v>
                </c:pt>
                <c:pt idx="2">
                  <c:v>0.58333333333333337</c:v>
                </c:pt>
                <c:pt idx="3">
                  <c:v>0.70833333333333337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60768"/>
        <c:axId val="162006144"/>
      </c:lineChart>
      <c:catAx>
        <c:axId val="13096076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162006144"/>
        <c:crosses val="autoZero"/>
        <c:auto val="1"/>
        <c:lblAlgn val="ctr"/>
        <c:lblOffset val="100"/>
        <c:noMultiLvlLbl val="0"/>
      </c:catAx>
      <c:valAx>
        <c:axId val="16200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607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980936984013275E-2"/>
          <c:y val="0.16058424632629026"/>
          <c:w val="0.77969162430228056"/>
          <c:h val="0.72823934643932742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temperatuur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h:mm</c:formatCode>
                <c:ptCount val="4"/>
                <c:pt idx="0">
                  <c:v>0.33333333333333331</c:v>
                </c:pt>
                <c:pt idx="1">
                  <c:v>0.45833333333333331</c:v>
                </c:pt>
                <c:pt idx="2">
                  <c:v>0.58333333333333337</c:v>
                </c:pt>
                <c:pt idx="3">
                  <c:v>0.70833333333333337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827904"/>
        <c:axId val="312830592"/>
      </c:lineChart>
      <c:catAx>
        <c:axId val="31282790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312830592"/>
        <c:crosses val="autoZero"/>
        <c:auto val="1"/>
        <c:lblAlgn val="ctr"/>
        <c:lblOffset val="100"/>
        <c:noMultiLvlLbl val="0"/>
      </c:catAx>
      <c:valAx>
        <c:axId val="31283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8279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32240" y="6525344"/>
            <a:ext cx="2405755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6, blok 2b</a:t>
            </a:r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Hoeveel graden om 11:00 uur? 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8 graden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3764600699"/>
              </p:ext>
            </p:extLst>
          </p:nvPr>
        </p:nvGraphicFramePr>
        <p:xfrm>
          <a:off x="827584" y="206084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7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Hoeveel graden om 8:00 uur? 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3 graden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3554157880"/>
              </p:ext>
            </p:extLst>
          </p:nvPr>
        </p:nvGraphicFramePr>
        <p:xfrm>
          <a:off x="827584" y="206084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5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Wanneer was de hoogste temperatuur?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Om 14:00 uur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2487183515"/>
              </p:ext>
            </p:extLst>
          </p:nvPr>
        </p:nvGraphicFramePr>
        <p:xfrm>
          <a:off x="827584" y="2263292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4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280920" cy="473008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000" dirty="0" smtClean="0"/>
              <a:t>Dit is de kalender van de vijfde maand. Welke maand is dit?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Mei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67013"/>
              </p:ext>
            </p:extLst>
          </p:nvPr>
        </p:nvGraphicFramePr>
        <p:xfrm>
          <a:off x="899592" y="2398385"/>
          <a:ext cx="5688627" cy="3645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689218"/>
                <a:gridCol w="812661"/>
                <a:gridCol w="812661"/>
                <a:gridCol w="812661"/>
                <a:gridCol w="812661"/>
                <a:gridCol w="812661"/>
              </a:tblGrid>
              <a:tr h="405045">
                <a:tc gridSpan="7"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week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17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18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19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20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21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22</a:t>
                      </a:r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wo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vr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280920" cy="473008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Bij welk kwartaal hoort deze maand?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Het tweede kwartaal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74034"/>
              </p:ext>
            </p:extLst>
          </p:nvPr>
        </p:nvGraphicFramePr>
        <p:xfrm>
          <a:off x="899592" y="2398385"/>
          <a:ext cx="5688627" cy="3645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689218"/>
                <a:gridCol w="812661"/>
                <a:gridCol w="812661"/>
                <a:gridCol w="812661"/>
                <a:gridCol w="812661"/>
                <a:gridCol w="812661"/>
              </a:tblGrid>
              <a:tr h="405045">
                <a:tc gridSpan="7"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MEI</a:t>
                      </a:r>
                      <a:endParaRPr lang="nl-NL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week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17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18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19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20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21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22</a:t>
                      </a:r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wo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vr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5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280920" cy="473008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1600" dirty="0" smtClean="0"/>
              <a:t>Vandaag is het 30 april. Over precies 3 weken is </a:t>
            </a:r>
            <a:r>
              <a:rPr lang="nl-NL" sz="1600" dirty="0" err="1" smtClean="0"/>
              <a:t>Djelisa</a:t>
            </a:r>
            <a:r>
              <a:rPr lang="nl-NL" sz="1600" dirty="0" smtClean="0"/>
              <a:t> jarig. </a:t>
            </a:r>
            <a:endParaRPr lang="nl-NL" sz="16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1600" dirty="0" smtClean="0"/>
              <a:t>In </a:t>
            </a:r>
            <a:r>
              <a:rPr lang="nl-NL" sz="1600" dirty="0" smtClean="0"/>
              <a:t>welke week en op welke dag is dat?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1600" dirty="0" smtClean="0">
                <a:solidFill>
                  <a:srgbClr val="FF0000"/>
                </a:solidFill>
              </a:rPr>
              <a:t>week 20, 21 mei</a:t>
            </a:r>
            <a:endParaRPr lang="nl-NL" sz="16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9801"/>
              </p:ext>
            </p:extLst>
          </p:nvPr>
        </p:nvGraphicFramePr>
        <p:xfrm>
          <a:off x="899592" y="2398385"/>
          <a:ext cx="5688627" cy="3645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689218"/>
                <a:gridCol w="812661"/>
                <a:gridCol w="812661"/>
                <a:gridCol w="812661"/>
                <a:gridCol w="812661"/>
                <a:gridCol w="812661"/>
              </a:tblGrid>
              <a:tr h="405045">
                <a:tc gridSpan="7"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MEI</a:t>
                      </a:r>
                      <a:endParaRPr lang="nl-NL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week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17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18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19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20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21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22</a:t>
                      </a:r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wo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vr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280920" cy="473008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Maak de tabel af.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Voor elk goed antwoord krijgen jullie 1 punt.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38916"/>
              </p:ext>
            </p:extLst>
          </p:nvPr>
        </p:nvGraphicFramePr>
        <p:xfrm>
          <a:off x="613005" y="2348880"/>
          <a:ext cx="7919432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563"/>
                <a:gridCol w="870267"/>
                <a:gridCol w="870267"/>
                <a:gridCol w="870267"/>
                <a:gridCol w="870267"/>
                <a:gridCol w="870267"/>
                <a:gridCol w="870267"/>
                <a:gridCol w="870267"/>
              </a:tblGrid>
              <a:tr h="684076">
                <a:tc>
                  <a:txBody>
                    <a:bodyPr/>
                    <a:lstStyle/>
                    <a:p>
                      <a:r>
                        <a:rPr lang="nl-NL" dirty="0" smtClean="0"/>
                        <a:t>siroop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 dl</a:t>
                      </a:r>
                      <a:endParaRPr lang="nl-NL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nl-NL" dirty="0" smtClean="0"/>
                        <a:t>water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150 cl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49535"/>
              </p:ext>
            </p:extLst>
          </p:nvPr>
        </p:nvGraphicFramePr>
        <p:xfrm>
          <a:off x="611560" y="4121787"/>
          <a:ext cx="7919432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563"/>
                <a:gridCol w="870267"/>
                <a:gridCol w="870267"/>
                <a:gridCol w="870267"/>
                <a:gridCol w="870267"/>
                <a:gridCol w="870267"/>
                <a:gridCol w="870267"/>
                <a:gridCol w="870267"/>
              </a:tblGrid>
              <a:tr h="684076">
                <a:tc>
                  <a:txBody>
                    <a:bodyPr/>
                    <a:lstStyle/>
                    <a:p>
                      <a:r>
                        <a:rPr lang="nl-NL" dirty="0" smtClean="0"/>
                        <a:t>siroop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 dl</a:t>
                      </a:r>
                      <a:endParaRPr lang="nl-NL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nl-NL" dirty="0" smtClean="0"/>
                        <a:t>water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150 cl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300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900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250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1000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1500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2767631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Bonusvraag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4442" y="1484783"/>
            <a:ext cx="8126113" cy="1440161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9600" dirty="0" smtClean="0"/>
              <a:t>   Als </a:t>
            </a:r>
            <a:r>
              <a:rPr lang="nl-NL" sz="9600" dirty="0" smtClean="0"/>
              <a:t>iemand in een wielerwedstrijd de nummer 2 inhaalt, de hoeveelste is hij dan?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67236" y="3068960"/>
            <a:ext cx="37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tweede</a:t>
            </a:r>
            <a:r>
              <a:rPr lang="en-US" sz="2400" dirty="0" smtClean="0"/>
              <a:t>!</a:t>
            </a:r>
            <a:endParaRPr lang="en-US" sz="2000" dirty="0"/>
          </a:p>
        </p:txBody>
      </p:sp>
      <p:pic>
        <p:nvPicPr>
          <p:cNvPr id="2050" name="Picture 2" descr="https://upload.wikimedia.org/wikipedia/commons/thumb/d/d5/TourDeFrance_2005_07_09.jpg/800px-TourDeFrance_2005_07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0" y="2924945"/>
            <a:ext cx="31491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848069" y="622093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2204864"/>
            <a:ext cx="8055369" cy="3541689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3" y="2608337"/>
            <a:ext cx="7314753" cy="3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2400" dirty="0" smtClean="0"/>
                  <a:t>Hoeveel stukjes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dirty="0" smtClean="0"/>
                  <a:t> deel?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86126"/>
              </p:ext>
            </p:extLst>
          </p:nvPr>
        </p:nvGraphicFramePr>
        <p:xfrm>
          <a:off x="899592" y="2564904"/>
          <a:ext cx="42484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8"/>
                <a:gridCol w="1062118"/>
                <a:gridCol w="1062118"/>
                <a:gridCol w="106211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93934"/>
              </p:ext>
            </p:extLst>
          </p:nvPr>
        </p:nvGraphicFramePr>
        <p:xfrm>
          <a:off x="899592" y="3933056"/>
          <a:ext cx="42484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3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2400" dirty="0" smtClean="0"/>
                  <a:t>Hoeveel stukjes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 smtClean="0"/>
                  <a:t> deel?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51590"/>
              </p:ext>
            </p:extLst>
          </p:nvPr>
        </p:nvGraphicFramePr>
        <p:xfrm>
          <a:off x="899592" y="2564904"/>
          <a:ext cx="42484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8"/>
                <a:gridCol w="1062118"/>
                <a:gridCol w="1062118"/>
                <a:gridCol w="106211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20155"/>
              </p:ext>
            </p:extLst>
          </p:nvPr>
        </p:nvGraphicFramePr>
        <p:xfrm>
          <a:off x="899592" y="3933056"/>
          <a:ext cx="42484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1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2400" dirty="0" smtClean="0"/>
                  <a:t>Hoeveel stukjes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400" dirty="0" smtClean="0"/>
                  <a:t> deel?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82832"/>
              </p:ext>
            </p:extLst>
          </p:nvPr>
        </p:nvGraphicFramePr>
        <p:xfrm>
          <a:off x="899592" y="2564904"/>
          <a:ext cx="318635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8"/>
                <a:gridCol w="1062118"/>
                <a:gridCol w="106211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56271"/>
              </p:ext>
            </p:extLst>
          </p:nvPr>
        </p:nvGraphicFramePr>
        <p:xfrm>
          <a:off x="899592" y="3933056"/>
          <a:ext cx="32403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8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4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2400" dirty="0" smtClean="0"/>
                  <a:t>Hoeveelste deel is gekleurd?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i="1" dirty="0" smtClean="0">
                  <a:latin typeface="Cambria Math"/>
                </a:endParaRP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400" dirty="0"/>
                  <a:t> deel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43841"/>
              </p:ext>
            </p:extLst>
          </p:nvPr>
        </p:nvGraphicFramePr>
        <p:xfrm>
          <a:off x="899592" y="2564904"/>
          <a:ext cx="4968550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710"/>
                <a:gridCol w="993710"/>
                <a:gridCol w="993710"/>
                <a:gridCol w="993710"/>
                <a:gridCol w="993710"/>
              </a:tblGrid>
              <a:tr h="57606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9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20 : 6 =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20 : 6 = </a:t>
            </a:r>
            <a:r>
              <a:rPr lang="nl-NL" sz="4000" dirty="0" smtClean="0">
                <a:solidFill>
                  <a:srgbClr val="FF0000"/>
                </a:solidFill>
              </a:rPr>
              <a:t>3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2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0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64 : 5 =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64 : 5 </a:t>
            </a:r>
            <a:r>
              <a:rPr lang="nl-NL" sz="4000" dirty="0" smtClean="0"/>
              <a:t>= </a:t>
            </a:r>
            <a:r>
              <a:rPr lang="nl-NL" sz="4000" dirty="0" smtClean="0">
                <a:solidFill>
                  <a:srgbClr val="FF0000"/>
                </a:solidFill>
              </a:rPr>
              <a:t>12</a:t>
            </a:r>
            <a:r>
              <a:rPr lang="nl-NL" sz="4000" dirty="0" smtClean="0"/>
              <a:t> rest </a:t>
            </a:r>
            <a:r>
              <a:rPr lang="nl-NL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57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31 : 2 =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31 : 2 </a:t>
            </a:r>
            <a:r>
              <a:rPr lang="nl-NL" sz="4000" dirty="0" smtClean="0"/>
              <a:t>= </a:t>
            </a:r>
            <a:r>
              <a:rPr lang="nl-NL" sz="4000" dirty="0" smtClean="0">
                <a:solidFill>
                  <a:srgbClr val="FF0000"/>
                </a:solidFill>
              </a:rPr>
              <a:t>15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1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34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8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53 : 4 =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53 : 4 </a:t>
            </a:r>
            <a:r>
              <a:rPr lang="nl-NL" sz="4000" dirty="0" smtClean="0"/>
              <a:t>= </a:t>
            </a:r>
            <a:r>
              <a:rPr lang="nl-NL" sz="4000" dirty="0" smtClean="0">
                <a:solidFill>
                  <a:srgbClr val="FF0000"/>
                </a:solidFill>
              </a:rPr>
              <a:t>13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1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5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1700</TotalTime>
  <Words>449</Words>
  <Application>Microsoft Office PowerPoint</Application>
  <PresentationFormat>Diavoorstelling (4:3)</PresentationFormat>
  <Paragraphs>265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Esther Hoppenbrouwers</cp:lastModifiedBy>
  <cp:revision>122</cp:revision>
  <dcterms:created xsi:type="dcterms:W3CDTF">2012-11-27T09:49:35Z</dcterms:created>
  <dcterms:modified xsi:type="dcterms:W3CDTF">2016-04-06T10:27:08Z</dcterms:modified>
</cp:coreProperties>
</file>