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300" r:id="rId16"/>
    <p:sldId id="299" r:id="rId17"/>
    <p:sldId id="274" r:id="rId18"/>
    <p:sldId id="301" r:id="rId1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8902"/>
    <a:srgbClr val="E98E07"/>
    <a:srgbClr val="E078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264" y="13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C976B-BC41-430C-A9DF-A1842426249B}" type="datetimeFigureOut">
              <a:rPr lang="nl-NL" smtClean="0"/>
              <a:t>7-1-2013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99286-0CB7-407E-8C36-4A642B12CD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1979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99286-0CB7-407E-8C36-4A642B12CD04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1586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/>
              <a:t>7-1-2013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4386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/>
              <a:t>7-1-2013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1815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/>
              <a:t>7-1-2013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5222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/>
              <a:t>7-1-2013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7316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/>
              <a:t>7-1-2013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1790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/>
              <a:t>7-1-2013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5080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/>
              <a:t>7-1-2013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2612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/>
              <a:t>7-1-2013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/>
              <a:t>7-1-2013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6230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/>
              <a:t>7-1-2013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9632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/>
              <a:t>7-1-2013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7088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C12D0-0942-424D-89DA-51E3F2518ECF}" type="datetimeFigureOut">
              <a:rPr lang="nl-NL" smtClean="0"/>
              <a:t>7-1-2013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7292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6879339" y="6470576"/>
            <a:ext cx="2258656" cy="3874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l-NL" sz="1000" dirty="0" smtClean="0"/>
              <a:t>Lessuggestie groep 6, blok 3</a:t>
            </a:r>
          </a:p>
          <a:p>
            <a:endParaRPr lang="nl-NL" sz="1000" dirty="0"/>
          </a:p>
        </p:txBody>
      </p:sp>
    </p:spTree>
    <p:extLst>
      <p:ext uri="{BB962C8B-B14F-4D97-AF65-F5344CB8AC3E}">
        <p14:creationId xmlns:p14="http://schemas.microsoft.com/office/powerpoint/2010/main" val="326971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9</a:t>
            </a:r>
            <a:endParaRPr lang="nl-NL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67544" y="1628800"/>
            <a:ext cx="4752528" cy="4010000"/>
          </a:xfrm>
          <a:prstGeom prst="rect">
            <a:avLst/>
          </a:prstGeom>
          <a:solidFill>
            <a:srgbClr val="FFFFFF">
              <a:alpha val="76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smtClean="0"/>
              <a:t>2 </a:t>
            </a:r>
            <a:r>
              <a:rPr lang="nl-NL" dirty="0" smtClean="0"/>
              <a:t>x </a:t>
            </a:r>
            <a:r>
              <a:rPr lang="nl-NL" smtClean="0"/>
              <a:t>698 ≈</a:t>
            </a:r>
            <a:endParaRPr lang="nl-NL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436096" y="1628800"/>
            <a:ext cx="3168352" cy="4010000"/>
          </a:xfrm>
          <a:prstGeom prst="rect">
            <a:avLst/>
          </a:prstGeom>
          <a:solidFill>
            <a:srgbClr val="FFFFFF">
              <a:alpha val="76000"/>
            </a:srgbClr>
          </a:solidFill>
          <a:ln>
            <a:noFill/>
          </a:ln>
          <a:effectLst/>
        </p:spPr>
        <p:txBody>
          <a:bodyPr anchor="ctr"/>
          <a:lstStyle/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4000" dirty="0" smtClean="0"/>
              <a:t>1400</a:t>
            </a:r>
          </a:p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4000" b="0" dirty="0" smtClean="0"/>
              <a:t>1200</a:t>
            </a:r>
            <a:endParaRPr lang="nl-NL" sz="4000" b="0" dirty="0"/>
          </a:p>
        </p:txBody>
      </p:sp>
      <p:sp>
        <p:nvSpPr>
          <p:cNvPr id="5" name="Tekstvak 4"/>
          <p:cNvSpPr txBox="1"/>
          <p:nvPr/>
        </p:nvSpPr>
        <p:spPr>
          <a:xfrm>
            <a:off x="755576" y="1802681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nl-NL" sz="2800"/>
              <a:t>Wat is het </a:t>
            </a:r>
            <a:r>
              <a:rPr lang="nl-NL" sz="2800" smtClean="0"/>
              <a:t>ongeveer?</a:t>
            </a:r>
            <a:endParaRPr lang="nl-NL" sz="2800"/>
          </a:p>
        </p:txBody>
      </p:sp>
    </p:spTree>
    <p:extLst>
      <p:ext uri="{BB962C8B-B14F-4D97-AF65-F5344CB8AC3E}">
        <p14:creationId xmlns:p14="http://schemas.microsoft.com/office/powerpoint/2010/main" val="141701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10</a:t>
            </a:r>
            <a:endParaRPr lang="nl-NL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67544" y="1628800"/>
            <a:ext cx="4752528" cy="4010000"/>
          </a:xfrm>
          <a:prstGeom prst="rect">
            <a:avLst/>
          </a:prstGeom>
          <a:solidFill>
            <a:srgbClr val="FFFFFF">
              <a:alpha val="76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smtClean="0"/>
              <a:t>8 </a:t>
            </a:r>
            <a:r>
              <a:rPr lang="nl-NL" dirty="0"/>
              <a:t>x </a:t>
            </a:r>
            <a:r>
              <a:rPr lang="nl-NL" smtClean="0"/>
              <a:t>203 ≈</a:t>
            </a:r>
            <a:endParaRPr lang="nl-NL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436096" y="1628800"/>
            <a:ext cx="3168352" cy="4010000"/>
          </a:xfrm>
          <a:prstGeom prst="rect">
            <a:avLst/>
          </a:prstGeom>
          <a:solidFill>
            <a:srgbClr val="FFFFFF">
              <a:alpha val="76000"/>
            </a:srgbClr>
          </a:solidFill>
          <a:ln>
            <a:noFill/>
          </a:ln>
          <a:effectLst/>
        </p:spPr>
        <p:txBody>
          <a:bodyPr anchor="ctr"/>
          <a:lstStyle/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4000" dirty="0" smtClean="0"/>
              <a:t>1600</a:t>
            </a:r>
          </a:p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4000" b="0" dirty="0" smtClean="0"/>
              <a:t>160</a:t>
            </a:r>
            <a:endParaRPr lang="nl-NL" sz="4000" b="0" dirty="0"/>
          </a:p>
        </p:txBody>
      </p:sp>
      <p:sp>
        <p:nvSpPr>
          <p:cNvPr id="5" name="Tekstvak 4"/>
          <p:cNvSpPr txBox="1"/>
          <p:nvPr/>
        </p:nvSpPr>
        <p:spPr>
          <a:xfrm>
            <a:off x="755576" y="1802681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nl-NL" sz="2800"/>
              <a:t>Wat is het </a:t>
            </a:r>
            <a:r>
              <a:rPr lang="nl-NL" sz="2800" smtClean="0"/>
              <a:t>ongeveer?</a:t>
            </a:r>
            <a:endParaRPr lang="nl-NL" sz="2800"/>
          </a:p>
        </p:txBody>
      </p:sp>
    </p:spTree>
    <p:extLst>
      <p:ext uri="{BB962C8B-B14F-4D97-AF65-F5344CB8AC3E}">
        <p14:creationId xmlns:p14="http://schemas.microsoft.com/office/powerpoint/2010/main" val="399219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11</a:t>
            </a:r>
            <a:endParaRPr lang="nl-NL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67544" y="1628800"/>
            <a:ext cx="4752528" cy="4010000"/>
          </a:xfrm>
          <a:prstGeom prst="rect">
            <a:avLst/>
          </a:prstGeom>
          <a:solidFill>
            <a:srgbClr val="FFFFFF">
              <a:alpha val="76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smtClean="0"/>
              <a:t>5 </a:t>
            </a:r>
            <a:r>
              <a:rPr lang="nl-NL" dirty="0"/>
              <a:t>x </a:t>
            </a:r>
            <a:r>
              <a:rPr lang="nl-NL" smtClean="0"/>
              <a:t>402 ≈</a:t>
            </a:r>
            <a:endParaRPr lang="nl-NL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436096" y="1628800"/>
            <a:ext cx="3168352" cy="4010000"/>
          </a:xfrm>
          <a:prstGeom prst="rect">
            <a:avLst/>
          </a:prstGeom>
          <a:solidFill>
            <a:srgbClr val="FFFFFF">
              <a:alpha val="76000"/>
            </a:srgbClr>
          </a:solidFill>
          <a:ln>
            <a:noFill/>
          </a:ln>
          <a:effectLst/>
        </p:spPr>
        <p:txBody>
          <a:bodyPr anchor="ctr"/>
          <a:lstStyle/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4000" dirty="0" smtClean="0"/>
              <a:t>2500</a:t>
            </a:r>
          </a:p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4000" b="0" dirty="0" smtClean="0"/>
              <a:t>2000</a:t>
            </a:r>
            <a:endParaRPr lang="nl-NL" sz="4000" b="0" dirty="0"/>
          </a:p>
        </p:txBody>
      </p:sp>
      <p:sp>
        <p:nvSpPr>
          <p:cNvPr id="5" name="Tekstvak 4"/>
          <p:cNvSpPr txBox="1"/>
          <p:nvPr/>
        </p:nvSpPr>
        <p:spPr>
          <a:xfrm>
            <a:off x="755576" y="1802681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nl-NL" sz="2800"/>
              <a:t>Wat is het </a:t>
            </a:r>
            <a:r>
              <a:rPr lang="nl-NL" sz="2800" smtClean="0"/>
              <a:t>ongeveer?</a:t>
            </a:r>
            <a:endParaRPr lang="nl-NL" sz="2800"/>
          </a:p>
        </p:txBody>
      </p:sp>
    </p:spTree>
    <p:extLst>
      <p:ext uri="{BB962C8B-B14F-4D97-AF65-F5344CB8AC3E}">
        <p14:creationId xmlns:p14="http://schemas.microsoft.com/office/powerpoint/2010/main" val="387569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12</a:t>
            </a:r>
            <a:endParaRPr lang="nl-NL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67544" y="1628800"/>
            <a:ext cx="4752528" cy="4010000"/>
          </a:xfrm>
          <a:prstGeom prst="rect">
            <a:avLst/>
          </a:prstGeom>
          <a:solidFill>
            <a:srgbClr val="FFFFFF">
              <a:alpha val="76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sz="4000" smtClean="0"/>
              <a:t>745 </a:t>
            </a:r>
            <a:r>
              <a:rPr lang="nl-NL" sz="4000" dirty="0" smtClean="0"/>
              <a:t>+ </a:t>
            </a:r>
            <a:r>
              <a:rPr lang="nl-NL" sz="4000" smtClean="0"/>
              <a:t>27 =</a:t>
            </a:r>
            <a:endParaRPr lang="nl-NL" sz="4000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436096" y="1628800"/>
            <a:ext cx="3168352" cy="4010000"/>
          </a:xfrm>
          <a:prstGeom prst="rect">
            <a:avLst/>
          </a:prstGeom>
          <a:solidFill>
            <a:srgbClr val="FFFFFF">
              <a:alpha val="76000"/>
            </a:srgbClr>
          </a:solidFill>
          <a:ln>
            <a:noFill/>
          </a:ln>
          <a:effectLst/>
        </p:spPr>
        <p:txBody>
          <a:bodyPr anchor="ctr"/>
          <a:lstStyle/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4000" dirty="0" smtClean="0"/>
              <a:t>772</a:t>
            </a:r>
          </a:p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4000" b="0" dirty="0" smtClean="0"/>
              <a:t>768</a:t>
            </a:r>
            <a:endParaRPr lang="nl-NL" sz="4000" b="0" dirty="0"/>
          </a:p>
        </p:txBody>
      </p:sp>
      <p:sp>
        <p:nvSpPr>
          <p:cNvPr id="5" name="Tekstvak 4"/>
          <p:cNvSpPr txBox="1"/>
          <p:nvPr/>
        </p:nvSpPr>
        <p:spPr>
          <a:xfrm>
            <a:off x="755576" y="1802681"/>
            <a:ext cx="424847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nl-NL" sz="4000"/>
              <a:t>Reken handig.</a:t>
            </a:r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747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13</a:t>
            </a:r>
            <a:endParaRPr lang="nl-NL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67544" y="1628800"/>
            <a:ext cx="4752528" cy="4010000"/>
          </a:xfrm>
          <a:prstGeom prst="rect">
            <a:avLst/>
          </a:prstGeom>
          <a:solidFill>
            <a:srgbClr val="FFFFFF">
              <a:alpha val="76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endParaRPr lang="nl-NL" smtClean="0"/>
          </a:p>
          <a:p>
            <a:pPr marL="192088" lvl="1" indent="163513" defTabSz="901700">
              <a:lnSpc>
                <a:spcPct val="90000"/>
              </a:lnSpc>
              <a:buNone/>
            </a:pPr>
            <a:endParaRPr lang="nl-NL"/>
          </a:p>
          <a:p>
            <a:pPr marL="192088" lvl="1" indent="163513" defTabSz="901700">
              <a:lnSpc>
                <a:spcPct val="90000"/>
              </a:lnSpc>
              <a:buNone/>
            </a:pPr>
            <a:endParaRPr lang="nl-NL" smtClean="0"/>
          </a:p>
          <a:p>
            <a:pPr marL="192088" lvl="1" indent="163513" defTabSz="901700">
              <a:lnSpc>
                <a:spcPct val="90000"/>
              </a:lnSpc>
              <a:buNone/>
            </a:pPr>
            <a:endParaRPr lang="nl-NL" dirty="0"/>
          </a:p>
          <a:p>
            <a:pPr marL="192088" lvl="1" indent="163513" defTabSz="901700">
              <a:lnSpc>
                <a:spcPct val="90000"/>
              </a:lnSpc>
              <a:buNone/>
            </a:pPr>
            <a:endParaRPr lang="nl-NL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436096" y="1628800"/>
            <a:ext cx="3168352" cy="4010000"/>
          </a:xfrm>
          <a:prstGeom prst="rect">
            <a:avLst/>
          </a:prstGeom>
          <a:solidFill>
            <a:srgbClr val="FFFFFF">
              <a:alpha val="76000"/>
            </a:srgbClr>
          </a:solidFill>
          <a:ln>
            <a:noFill/>
          </a:ln>
          <a:effectLst/>
        </p:spPr>
        <p:txBody>
          <a:bodyPr anchor="ctr"/>
          <a:lstStyle/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3200" dirty="0" smtClean="0"/>
              <a:t>470 en 520</a:t>
            </a:r>
          </a:p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3200" b="0" dirty="0" smtClean="0"/>
              <a:t>480 en 530</a:t>
            </a:r>
            <a:endParaRPr lang="nl-NL" sz="3200" b="0" dirty="0"/>
          </a:p>
        </p:txBody>
      </p:sp>
      <p:grpSp>
        <p:nvGrpSpPr>
          <p:cNvPr id="5" name="Groep 4"/>
          <p:cNvGrpSpPr/>
          <p:nvPr/>
        </p:nvGrpSpPr>
        <p:grpSpPr>
          <a:xfrm>
            <a:off x="611560" y="2971278"/>
            <a:ext cx="4464496" cy="1691150"/>
            <a:chOff x="611560" y="2411596"/>
            <a:chExt cx="4464496" cy="1691150"/>
          </a:xfrm>
        </p:grpSpPr>
        <p:cxnSp>
          <p:nvCxnSpPr>
            <p:cNvPr id="6" name="Rechte verbindingslijn 5"/>
            <p:cNvCxnSpPr/>
            <p:nvPr/>
          </p:nvCxnSpPr>
          <p:spPr>
            <a:xfrm>
              <a:off x="611560" y="3501008"/>
              <a:ext cx="446449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Rechte verbindingslijn 7"/>
            <p:cNvCxnSpPr/>
            <p:nvPr/>
          </p:nvCxnSpPr>
          <p:spPr>
            <a:xfrm flipV="1">
              <a:off x="899592" y="3356992"/>
              <a:ext cx="0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echte verbindingslijn 10"/>
            <p:cNvCxnSpPr/>
            <p:nvPr/>
          </p:nvCxnSpPr>
          <p:spPr>
            <a:xfrm flipV="1">
              <a:off x="2107793" y="3356992"/>
              <a:ext cx="0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chte verbindingslijn 11"/>
            <p:cNvCxnSpPr/>
            <p:nvPr/>
          </p:nvCxnSpPr>
          <p:spPr>
            <a:xfrm flipV="1">
              <a:off x="3372142" y="3356992"/>
              <a:ext cx="0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echte verbindingslijn 12"/>
            <p:cNvCxnSpPr/>
            <p:nvPr/>
          </p:nvCxnSpPr>
          <p:spPr>
            <a:xfrm flipV="1">
              <a:off x="4529108" y="3356992"/>
              <a:ext cx="0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kstvak 13"/>
            <p:cNvSpPr txBox="1"/>
            <p:nvPr/>
          </p:nvSpPr>
          <p:spPr>
            <a:xfrm>
              <a:off x="611560" y="3717032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mtClean="0"/>
                <a:t>370</a:t>
              </a:r>
              <a:endParaRPr lang="nl-NL"/>
            </a:p>
          </p:txBody>
        </p:sp>
        <p:sp>
          <p:nvSpPr>
            <p:cNvPr id="15" name="Tekstvak 14"/>
            <p:cNvSpPr txBox="1"/>
            <p:nvPr/>
          </p:nvSpPr>
          <p:spPr>
            <a:xfrm>
              <a:off x="1747753" y="3733414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mtClean="0"/>
                <a:t>420</a:t>
              </a:r>
              <a:endParaRPr lang="nl-NL"/>
            </a:p>
          </p:txBody>
        </p:sp>
        <p:sp>
          <p:nvSpPr>
            <p:cNvPr id="16" name="Tekstvak 15"/>
            <p:cNvSpPr txBox="1"/>
            <p:nvPr/>
          </p:nvSpPr>
          <p:spPr>
            <a:xfrm>
              <a:off x="3192122" y="3717032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mtClean="0"/>
                <a:t>…</a:t>
              </a:r>
              <a:endParaRPr lang="nl-NL"/>
            </a:p>
          </p:txBody>
        </p:sp>
        <p:sp>
          <p:nvSpPr>
            <p:cNvPr id="17" name="Tekstvak 16"/>
            <p:cNvSpPr txBox="1"/>
            <p:nvPr/>
          </p:nvSpPr>
          <p:spPr>
            <a:xfrm>
              <a:off x="4349088" y="3645024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mtClean="0"/>
                <a:t>…</a:t>
              </a:r>
              <a:endParaRPr lang="nl-NL"/>
            </a:p>
          </p:txBody>
        </p:sp>
        <p:sp>
          <p:nvSpPr>
            <p:cNvPr id="18" name="Gekromde PIJL-OMLAAG 17"/>
            <p:cNvSpPr/>
            <p:nvPr/>
          </p:nvSpPr>
          <p:spPr>
            <a:xfrm>
              <a:off x="899592" y="2780928"/>
              <a:ext cx="1208201" cy="504056"/>
            </a:xfrm>
            <a:prstGeom prst="curved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  <p:sp>
          <p:nvSpPr>
            <p:cNvPr id="19" name="Gekromde PIJL-OMLAAG 18"/>
            <p:cNvSpPr/>
            <p:nvPr/>
          </p:nvSpPr>
          <p:spPr>
            <a:xfrm>
              <a:off x="2134317" y="2780928"/>
              <a:ext cx="1208201" cy="504056"/>
            </a:xfrm>
            <a:prstGeom prst="curved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  <p:sp>
          <p:nvSpPr>
            <p:cNvPr id="20" name="Gekromde PIJL-OMLAAG 19"/>
            <p:cNvSpPr/>
            <p:nvPr/>
          </p:nvSpPr>
          <p:spPr>
            <a:xfrm>
              <a:off x="3342518" y="2780928"/>
              <a:ext cx="1208201" cy="504056"/>
            </a:xfrm>
            <a:prstGeom prst="curved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  <p:sp>
          <p:nvSpPr>
            <p:cNvPr id="21" name="Tekstvak 20"/>
            <p:cNvSpPr txBox="1"/>
            <p:nvPr/>
          </p:nvSpPr>
          <p:spPr>
            <a:xfrm>
              <a:off x="1307090" y="2411596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50</a:t>
              </a:r>
              <a:endParaRPr lang="nl-NL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2" name="Tekstvak 21"/>
            <p:cNvSpPr txBox="1"/>
            <p:nvPr/>
          </p:nvSpPr>
          <p:spPr>
            <a:xfrm>
              <a:off x="3658586" y="2411596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50</a:t>
              </a:r>
              <a:endParaRPr lang="nl-NL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3" name="Tekstvak 22"/>
            <p:cNvSpPr txBox="1"/>
            <p:nvPr/>
          </p:nvSpPr>
          <p:spPr>
            <a:xfrm>
              <a:off x="2450385" y="2411596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50</a:t>
              </a:r>
              <a:endParaRPr lang="nl-NL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24" name="Tekstvak 23"/>
          <p:cNvSpPr txBox="1"/>
          <p:nvPr/>
        </p:nvSpPr>
        <p:spPr>
          <a:xfrm>
            <a:off x="436595" y="1626666"/>
            <a:ext cx="468052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2088" lvl="1" indent="163513" defTabSz="901700">
              <a:lnSpc>
                <a:spcPct val="90000"/>
              </a:lnSpc>
            </a:pPr>
            <a:r>
              <a:rPr lang="nl-NL" sz="2400"/>
              <a:t>Maak sprongen van 50</a:t>
            </a:r>
            <a:r>
              <a:rPr lang="nl-NL" sz="2400" smtClean="0"/>
              <a:t>. </a:t>
            </a:r>
            <a:r>
              <a:rPr lang="nl-NL" sz="2400"/>
              <a:t>Wat komt </a:t>
            </a:r>
            <a:r>
              <a:rPr lang="nl-NL" sz="2400" smtClean="0"/>
              <a:t>bij de streepjes?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8861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14</a:t>
            </a:r>
            <a:endParaRPr lang="nl-NL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67544" y="1628800"/>
            <a:ext cx="4752528" cy="4010000"/>
          </a:xfrm>
          <a:prstGeom prst="rect">
            <a:avLst/>
          </a:prstGeom>
          <a:solidFill>
            <a:srgbClr val="FFFFFF">
              <a:alpha val="76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endParaRPr lang="nl-NL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436096" y="1628800"/>
            <a:ext cx="3168352" cy="4010000"/>
          </a:xfrm>
          <a:prstGeom prst="rect">
            <a:avLst/>
          </a:prstGeom>
          <a:solidFill>
            <a:srgbClr val="FFFFFF">
              <a:alpha val="76000"/>
            </a:srgbClr>
          </a:solidFill>
          <a:ln>
            <a:noFill/>
          </a:ln>
          <a:effectLst/>
        </p:spPr>
        <p:txBody>
          <a:bodyPr anchor="ctr"/>
          <a:lstStyle/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3200" dirty="0" smtClean="0"/>
              <a:t>210 en 260</a:t>
            </a:r>
          </a:p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3200" dirty="0" smtClean="0"/>
              <a:t>22</a:t>
            </a:r>
            <a:r>
              <a:rPr lang="nl-NL" sz="3200" b="0" dirty="0" smtClean="0"/>
              <a:t>0 en 270</a:t>
            </a:r>
            <a:endParaRPr lang="nl-NL" sz="3200" b="0" dirty="0"/>
          </a:p>
        </p:txBody>
      </p:sp>
      <p:grpSp>
        <p:nvGrpSpPr>
          <p:cNvPr id="24" name="Groep 23"/>
          <p:cNvGrpSpPr/>
          <p:nvPr/>
        </p:nvGrpSpPr>
        <p:grpSpPr>
          <a:xfrm>
            <a:off x="611560" y="2971278"/>
            <a:ext cx="4464496" cy="1691150"/>
            <a:chOff x="611560" y="2411596"/>
            <a:chExt cx="4464496" cy="1691150"/>
          </a:xfrm>
        </p:grpSpPr>
        <p:cxnSp>
          <p:nvCxnSpPr>
            <p:cNvPr id="25" name="Rechte verbindingslijn 24"/>
            <p:cNvCxnSpPr/>
            <p:nvPr/>
          </p:nvCxnSpPr>
          <p:spPr>
            <a:xfrm>
              <a:off x="611560" y="3501008"/>
              <a:ext cx="446449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chte verbindingslijn 25"/>
            <p:cNvCxnSpPr/>
            <p:nvPr/>
          </p:nvCxnSpPr>
          <p:spPr>
            <a:xfrm flipV="1">
              <a:off x="899592" y="3356992"/>
              <a:ext cx="0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chte verbindingslijn 26"/>
            <p:cNvCxnSpPr/>
            <p:nvPr/>
          </p:nvCxnSpPr>
          <p:spPr>
            <a:xfrm flipV="1">
              <a:off x="2107793" y="3356992"/>
              <a:ext cx="0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chte verbindingslijn 27"/>
            <p:cNvCxnSpPr/>
            <p:nvPr/>
          </p:nvCxnSpPr>
          <p:spPr>
            <a:xfrm flipV="1">
              <a:off x="3372142" y="3356992"/>
              <a:ext cx="0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chte verbindingslijn 28"/>
            <p:cNvCxnSpPr/>
            <p:nvPr/>
          </p:nvCxnSpPr>
          <p:spPr>
            <a:xfrm flipV="1">
              <a:off x="4529108" y="3356992"/>
              <a:ext cx="0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kstvak 29"/>
            <p:cNvSpPr txBox="1"/>
            <p:nvPr/>
          </p:nvSpPr>
          <p:spPr>
            <a:xfrm>
              <a:off x="611560" y="3717032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mtClean="0"/>
                <a:t>110</a:t>
              </a:r>
              <a:endParaRPr lang="nl-NL"/>
            </a:p>
          </p:txBody>
        </p:sp>
        <p:sp>
          <p:nvSpPr>
            <p:cNvPr id="31" name="Tekstvak 30"/>
            <p:cNvSpPr txBox="1"/>
            <p:nvPr/>
          </p:nvSpPr>
          <p:spPr>
            <a:xfrm>
              <a:off x="1747753" y="3733414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mtClean="0"/>
                <a:t>160</a:t>
              </a:r>
              <a:endParaRPr lang="nl-NL"/>
            </a:p>
          </p:txBody>
        </p:sp>
        <p:sp>
          <p:nvSpPr>
            <p:cNvPr id="32" name="Tekstvak 31"/>
            <p:cNvSpPr txBox="1"/>
            <p:nvPr/>
          </p:nvSpPr>
          <p:spPr>
            <a:xfrm>
              <a:off x="3192122" y="3717032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mtClean="0"/>
                <a:t>…</a:t>
              </a:r>
              <a:endParaRPr lang="nl-NL"/>
            </a:p>
          </p:txBody>
        </p:sp>
        <p:sp>
          <p:nvSpPr>
            <p:cNvPr id="33" name="Tekstvak 32"/>
            <p:cNvSpPr txBox="1"/>
            <p:nvPr/>
          </p:nvSpPr>
          <p:spPr>
            <a:xfrm>
              <a:off x="4349088" y="3645024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mtClean="0"/>
                <a:t>…</a:t>
              </a:r>
              <a:endParaRPr lang="nl-NL"/>
            </a:p>
          </p:txBody>
        </p:sp>
        <p:sp>
          <p:nvSpPr>
            <p:cNvPr id="34" name="Gekromde PIJL-OMLAAG 33"/>
            <p:cNvSpPr/>
            <p:nvPr/>
          </p:nvSpPr>
          <p:spPr>
            <a:xfrm>
              <a:off x="899592" y="2780928"/>
              <a:ext cx="1208201" cy="504056"/>
            </a:xfrm>
            <a:prstGeom prst="curved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  <p:sp>
          <p:nvSpPr>
            <p:cNvPr id="35" name="Gekromde PIJL-OMLAAG 34"/>
            <p:cNvSpPr/>
            <p:nvPr/>
          </p:nvSpPr>
          <p:spPr>
            <a:xfrm>
              <a:off x="2134317" y="2780928"/>
              <a:ext cx="1208201" cy="504056"/>
            </a:xfrm>
            <a:prstGeom prst="curved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  <p:sp>
          <p:nvSpPr>
            <p:cNvPr id="36" name="Gekromde PIJL-OMLAAG 35"/>
            <p:cNvSpPr/>
            <p:nvPr/>
          </p:nvSpPr>
          <p:spPr>
            <a:xfrm>
              <a:off x="3342518" y="2780928"/>
              <a:ext cx="1208201" cy="504056"/>
            </a:xfrm>
            <a:prstGeom prst="curved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  <p:sp>
          <p:nvSpPr>
            <p:cNvPr id="37" name="Tekstvak 36"/>
            <p:cNvSpPr txBox="1"/>
            <p:nvPr/>
          </p:nvSpPr>
          <p:spPr>
            <a:xfrm>
              <a:off x="1307090" y="2411596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50</a:t>
              </a:r>
              <a:endParaRPr lang="nl-NL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8" name="Tekstvak 37"/>
            <p:cNvSpPr txBox="1"/>
            <p:nvPr/>
          </p:nvSpPr>
          <p:spPr>
            <a:xfrm>
              <a:off x="3658586" y="2411596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50</a:t>
              </a:r>
              <a:endParaRPr lang="nl-NL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9" name="Tekstvak 38"/>
            <p:cNvSpPr txBox="1"/>
            <p:nvPr/>
          </p:nvSpPr>
          <p:spPr>
            <a:xfrm>
              <a:off x="2450385" y="2411596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50</a:t>
              </a:r>
              <a:endParaRPr lang="nl-NL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40" name="Tekstvak 39"/>
          <p:cNvSpPr txBox="1"/>
          <p:nvPr/>
        </p:nvSpPr>
        <p:spPr>
          <a:xfrm>
            <a:off x="436595" y="1626666"/>
            <a:ext cx="468052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2088" lvl="1" indent="163513" defTabSz="901700">
              <a:lnSpc>
                <a:spcPct val="90000"/>
              </a:lnSpc>
            </a:pPr>
            <a:r>
              <a:rPr lang="nl-NL" sz="2400"/>
              <a:t>Maak sprongen van 50</a:t>
            </a:r>
            <a:r>
              <a:rPr lang="nl-NL" sz="2400" smtClean="0"/>
              <a:t>. </a:t>
            </a:r>
            <a:r>
              <a:rPr lang="nl-NL" sz="2400"/>
              <a:t>Wat komt </a:t>
            </a:r>
            <a:r>
              <a:rPr lang="nl-NL" sz="2400" smtClean="0"/>
              <a:t>bij de streepjes?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27583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15</a:t>
            </a:r>
            <a:endParaRPr lang="nl-NL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436096" y="1628800"/>
            <a:ext cx="3168352" cy="4010000"/>
          </a:xfrm>
          <a:prstGeom prst="rect">
            <a:avLst/>
          </a:prstGeom>
          <a:solidFill>
            <a:srgbClr val="FFFFFF">
              <a:alpha val="76000"/>
            </a:srgbClr>
          </a:solidFill>
          <a:ln>
            <a:noFill/>
          </a:ln>
          <a:effectLst/>
        </p:spPr>
        <p:txBody>
          <a:bodyPr anchor="ctr"/>
          <a:lstStyle/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4000" dirty="0" smtClean="0"/>
              <a:t>€ 438,-</a:t>
            </a:r>
          </a:p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4000" b="0" dirty="0" smtClean="0"/>
              <a:t>€ 338,-</a:t>
            </a:r>
            <a:endParaRPr lang="nl-NL" sz="4000" b="0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502441" y="1656617"/>
            <a:ext cx="4752528" cy="4010000"/>
          </a:xfrm>
          <a:prstGeom prst="rect">
            <a:avLst/>
          </a:prstGeom>
          <a:solidFill>
            <a:srgbClr val="FFFFFF">
              <a:alpha val="76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endParaRPr lang="nl-NL" sz="18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16832"/>
            <a:ext cx="2808312" cy="2684661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3141219" y="1656617"/>
            <a:ext cx="21231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/>
              <a:t>Je hebt € 767,–</a:t>
            </a:r>
          </a:p>
          <a:p>
            <a:r>
              <a:rPr lang="nl-NL" smtClean="0"/>
              <a:t>Je </a:t>
            </a:r>
            <a:r>
              <a:rPr lang="nl-NL"/>
              <a:t>koopt een snowboard van € 329,-</a:t>
            </a:r>
          </a:p>
        </p:txBody>
      </p:sp>
      <p:sp>
        <p:nvSpPr>
          <p:cNvPr id="2" name="Tekstvak 1"/>
          <p:cNvSpPr txBox="1"/>
          <p:nvPr/>
        </p:nvSpPr>
        <p:spPr>
          <a:xfrm>
            <a:off x="556150" y="4365104"/>
            <a:ext cx="4519905" cy="103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2088" lvl="1" indent="163513" defTabSz="901700">
              <a:lnSpc>
                <a:spcPct val="90000"/>
              </a:lnSpc>
              <a:buNone/>
            </a:pPr>
            <a:endParaRPr lang="nl-NL" dirty="0"/>
          </a:p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dirty="0" smtClean="0"/>
              <a:t>Hoeveel </a:t>
            </a:r>
            <a:r>
              <a:rPr lang="nl-NL" dirty="0"/>
              <a:t>houd je over?</a:t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r>
              <a:rPr lang="nl-NL" sz="1400" dirty="0"/>
              <a:t>Je mag een kladblaadje gebruiken.</a:t>
            </a:r>
          </a:p>
        </p:txBody>
      </p:sp>
    </p:spTree>
    <p:extLst>
      <p:ext uri="{BB962C8B-B14F-4D97-AF65-F5344CB8AC3E}">
        <p14:creationId xmlns:p14="http://schemas.microsoft.com/office/powerpoint/2010/main" val="2477890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75187" y="2767630"/>
            <a:ext cx="8055369" cy="3469681"/>
          </a:xfrm>
          <a:prstGeom prst="rect">
            <a:avLst/>
          </a:prstGeom>
          <a:solidFill>
            <a:srgbClr val="FFFFFF">
              <a:alpha val="76000"/>
            </a:srgbClr>
          </a:solidFill>
          <a:ln>
            <a:noFill/>
          </a:ln>
          <a:effectLst/>
        </p:spPr>
        <p:txBody>
          <a:bodyPr/>
          <a:lstStyle/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endParaRPr lang="nl-NL" sz="4000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mtClean="0"/>
              <a:t>Bonusvraag</a:t>
            </a:r>
            <a:endParaRPr lang="nl-NL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93652" y="1484784"/>
            <a:ext cx="8136904" cy="1138830"/>
          </a:xfrm>
          <a:prstGeom prst="rect">
            <a:avLst/>
          </a:prstGeom>
          <a:solidFill>
            <a:srgbClr val="FFFFFF">
              <a:alpha val="76000"/>
            </a:srgbClr>
          </a:solidFill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 lang="nl-NL" sz="4000" dirty="0" smtClean="0"/>
          </a:p>
          <a:p>
            <a:pPr>
              <a:buNone/>
            </a:pPr>
            <a:endParaRPr lang="nl-NL" sz="4000" dirty="0" smtClean="0"/>
          </a:p>
          <a:p>
            <a:pPr>
              <a:buNone/>
            </a:pPr>
            <a:r>
              <a:rPr lang="nl-NL" sz="7400" dirty="0" smtClean="0"/>
              <a:t>Hoe lang is de langste bus ter wereld?</a:t>
            </a:r>
          </a:p>
          <a:p>
            <a:pPr>
              <a:buFont typeface="Wingdings" pitchFamily="2" charset="2"/>
              <a:buNone/>
            </a:pPr>
            <a:r>
              <a:rPr lang="nl-NL" sz="4000" dirty="0" smtClean="0"/>
              <a:t>	</a:t>
            </a:r>
          </a:p>
          <a:p>
            <a:pPr>
              <a:buFont typeface="Wingdings" pitchFamily="2" charset="2"/>
              <a:buNone/>
            </a:pPr>
            <a:endParaRPr lang="nl-NL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827584" y="5085184"/>
            <a:ext cx="5184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Hij is gemaakt in Duitsland en is meer dan twee keer zo lang als een gewone bus van 12 meter lang. Er kunnen 256 personen in.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44208" y="3645024"/>
            <a:ext cx="208262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30 meter</a:t>
            </a:r>
            <a:endParaRPr lang="en-US" sz="3200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89" y="2767631"/>
            <a:ext cx="5882219" cy="1975280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528091" y="4551159"/>
            <a:ext cx="20162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dirty="0" smtClean="0">
                <a:solidFill>
                  <a:schemeClr val="bg1"/>
                </a:solidFill>
              </a:rPr>
              <a:t>www.autotram.info</a:t>
            </a:r>
            <a:endParaRPr lang="nl-NL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55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/>
        </p:nvSpPr>
        <p:spPr>
          <a:xfrm>
            <a:off x="848069" y="622093"/>
            <a:ext cx="744787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80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De winnaars</a:t>
            </a:r>
            <a:endParaRPr lang="nl-NL" sz="8000" b="1" cap="none" spc="5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83568" y="2204864"/>
            <a:ext cx="8055369" cy="3541689"/>
          </a:xfrm>
          <a:prstGeom prst="rect">
            <a:avLst/>
          </a:prstGeom>
          <a:solidFill>
            <a:srgbClr val="FFFFFF">
              <a:alpha val="76000"/>
            </a:srgbClr>
          </a:solidFill>
          <a:ln>
            <a:noFill/>
          </a:ln>
          <a:effectLst/>
        </p:spPr>
        <p:txBody>
          <a:bodyPr/>
          <a:lstStyle/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endParaRPr lang="nl-NL" sz="4000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128" y="2655151"/>
            <a:ext cx="7236296" cy="309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22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mtClean="0"/>
              <a:t>Vraag 1</a:t>
            </a:r>
            <a:endParaRPr lang="nl-NL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67544" y="1628800"/>
            <a:ext cx="4752528" cy="4010000"/>
          </a:xfrm>
          <a:prstGeom prst="rect">
            <a:avLst/>
          </a:prstGeom>
          <a:solidFill>
            <a:srgbClr val="FFFFFF">
              <a:alpha val="76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endParaRPr lang="nl-NL" dirty="0" smtClean="0"/>
          </a:p>
          <a:p>
            <a:pPr marL="192088" lvl="1" indent="163513" defTabSz="901700">
              <a:lnSpc>
                <a:spcPct val="90000"/>
              </a:lnSpc>
              <a:buNone/>
            </a:pPr>
            <a:endParaRPr lang="nl-NL" smtClean="0"/>
          </a:p>
          <a:p>
            <a:pPr marL="192088" lvl="1" indent="163513" defTabSz="901700">
              <a:lnSpc>
                <a:spcPct val="90000"/>
              </a:lnSpc>
              <a:buNone/>
            </a:pPr>
            <a:endParaRPr lang="nl-NL"/>
          </a:p>
          <a:p>
            <a:pPr marL="192088" lvl="1" indent="163513" defTabSz="901700">
              <a:lnSpc>
                <a:spcPct val="90000"/>
              </a:lnSpc>
              <a:buNone/>
            </a:pPr>
            <a:endParaRPr lang="nl-NL" smtClean="0"/>
          </a:p>
          <a:p>
            <a:pPr marL="192088" lvl="1" indent="163513" defTabSz="901700">
              <a:lnSpc>
                <a:spcPct val="90000"/>
              </a:lnSpc>
              <a:buNone/>
            </a:pPr>
            <a:endParaRPr lang="nl-NL" smtClean="0"/>
          </a:p>
          <a:p>
            <a:pPr marL="192088" lvl="1" indent="163513" defTabSz="901700">
              <a:lnSpc>
                <a:spcPct val="90000"/>
              </a:lnSpc>
              <a:buNone/>
            </a:pPr>
            <a:endParaRPr lang="nl-NL"/>
          </a:p>
          <a:p>
            <a:pPr marL="192088" lvl="1" indent="163513" defTabSz="901700">
              <a:lnSpc>
                <a:spcPct val="90000"/>
              </a:lnSpc>
              <a:buNone/>
            </a:pPr>
            <a:endParaRPr lang="nl-NL" smtClean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436096" y="1628800"/>
            <a:ext cx="3168352" cy="4010000"/>
          </a:xfrm>
          <a:prstGeom prst="rect">
            <a:avLst/>
          </a:prstGeom>
          <a:solidFill>
            <a:srgbClr val="FFFFFF">
              <a:alpha val="76000"/>
            </a:srgbClr>
          </a:solidFill>
          <a:ln>
            <a:noFill/>
          </a:ln>
          <a:effectLst/>
        </p:spPr>
        <p:txBody>
          <a:bodyPr anchor="ctr"/>
          <a:lstStyle/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3200" dirty="0" smtClean="0"/>
              <a:t>920 en 970</a:t>
            </a:r>
          </a:p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3200" b="0" dirty="0" smtClean="0"/>
              <a:t>910 en 960</a:t>
            </a:r>
            <a:endParaRPr lang="nl-NL" sz="3200" b="0" dirty="0"/>
          </a:p>
        </p:txBody>
      </p:sp>
      <p:cxnSp>
        <p:nvCxnSpPr>
          <p:cNvPr id="5" name="Rechte verbindingslijn 4"/>
          <p:cNvCxnSpPr/>
          <p:nvPr/>
        </p:nvCxnSpPr>
        <p:spPr>
          <a:xfrm>
            <a:off x="611560" y="292494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vak 19"/>
          <p:cNvSpPr txBox="1"/>
          <p:nvPr/>
        </p:nvSpPr>
        <p:spPr>
          <a:xfrm>
            <a:off x="436595" y="1626666"/>
            <a:ext cx="468052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2088" lvl="1" indent="163513" defTabSz="901700">
              <a:lnSpc>
                <a:spcPct val="90000"/>
              </a:lnSpc>
            </a:pPr>
            <a:r>
              <a:rPr lang="nl-NL" sz="2400"/>
              <a:t>Maak sprongen van 50</a:t>
            </a:r>
            <a:r>
              <a:rPr lang="nl-NL" sz="2400" smtClean="0"/>
              <a:t>. </a:t>
            </a:r>
            <a:r>
              <a:rPr lang="nl-NL" sz="2400"/>
              <a:t>Wat komt </a:t>
            </a:r>
            <a:r>
              <a:rPr lang="nl-NL" sz="2400" smtClean="0"/>
              <a:t>bij de streepjes?</a:t>
            </a:r>
            <a:endParaRPr lang="nl-NL" sz="2400" dirty="0"/>
          </a:p>
        </p:txBody>
      </p:sp>
      <p:grpSp>
        <p:nvGrpSpPr>
          <p:cNvPr id="39" name="Groep 38"/>
          <p:cNvGrpSpPr/>
          <p:nvPr/>
        </p:nvGrpSpPr>
        <p:grpSpPr>
          <a:xfrm>
            <a:off x="611560" y="2971278"/>
            <a:ext cx="4464496" cy="1691150"/>
            <a:chOff x="611560" y="2411596"/>
            <a:chExt cx="4464496" cy="1691150"/>
          </a:xfrm>
        </p:grpSpPr>
        <p:cxnSp>
          <p:nvCxnSpPr>
            <p:cNvPr id="3" name="Rechte verbindingslijn 2"/>
            <p:cNvCxnSpPr/>
            <p:nvPr/>
          </p:nvCxnSpPr>
          <p:spPr>
            <a:xfrm>
              <a:off x="611560" y="3501008"/>
              <a:ext cx="446449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Rechte verbindingslijn 7"/>
            <p:cNvCxnSpPr/>
            <p:nvPr/>
          </p:nvCxnSpPr>
          <p:spPr>
            <a:xfrm flipV="1">
              <a:off x="899592" y="3356992"/>
              <a:ext cx="0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chte verbindingslijn 14"/>
            <p:cNvCxnSpPr/>
            <p:nvPr/>
          </p:nvCxnSpPr>
          <p:spPr>
            <a:xfrm flipV="1">
              <a:off x="2107793" y="3356992"/>
              <a:ext cx="0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chte verbindingslijn 15"/>
            <p:cNvCxnSpPr/>
            <p:nvPr/>
          </p:nvCxnSpPr>
          <p:spPr>
            <a:xfrm flipV="1">
              <a:off x="3372142" y="3356992"/>
              <a:ext cx="0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chte verbindingslijn 17"/>
            <p:cNvCxnSpPr/>
            <p:nvPr/>
          </p:nvCxnSpPr>
          <p:spPr>
            <a:xfrm flipV="1">
              <a:off x="4529108" y="3356992"/>
              <a:ext cx="0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kstvak 21"/>
            <p:cNvSpPr txBox="1"/>
            <p:nvPr/>
          </p:nvSpPr>
          <p:spPr>
            <a:xfrm>
              <a:off x="611560" y="3717032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mtClean="0"/>
                <a:t>820</a:t>
              </a:r>
              <a:endParaRPr lang="nl-NL"/>
            </a:p>
          </p:txBody>
        </p:sp>
        <p:sp>
          <p:nvSpPr>
            <p:cNvPr id="24" name="Tekstvak 23"/>
            <p:cNvSpPr txBox="1"/>
            <p:nvPr/>
          </p:nvSpPr>
          <p:spPr>
            <a:xfrm>
              <a:off x="1747753" y="3733414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mtClean="0"/>
                <a:t>870</a:t>
              </a:r>
              <a:endParaRPr lang="nl-NL"/>
            </a:p>
          </p:txBody>
        </p:sp>
        <p:sp>
          <p:nvSpPr>
            <p:cNvPr id="25" name="Tekstvak 24"/>
            <p:cNvSpPr txBox="1"/>
            <p:nvPr/>
          </p:nvSpPr>
          <p:spPr>
            <a:xfrm>
              <a:off x="3192122" y="3717032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mtClean="0"/>
                <a:t>…</a:t>
              </a:r>
              <a:endParaRPr lang="nl-NL"/>
            </a:p>
          </p:txBody>
        </p:sp>
        <p:sp>
          <p:nvSpPr>
            <p:cNvPr id="26" name="Tekstvak 25"/>
            <p:cNvSpPr txBox="1"/>
            <p:nvPr/>
          </p:nvSpPr>
          <p:spPr>
            <a:xfrm>
              <a:off x="4349088" y="3645024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mtClean="0"/>
                <a:t>…</a:t>
              </a:r>
              <a:endParaRPr lang="nl-NL"/>
            </a:p>
          </p:txBody>
        </p:sp>
        <p:sp>
          <p:nvSpPr>
            <p:cNvPr id="32" name="Gekromde PIJL-OMLAAG 31"/>
            <p:cNvSpPr/>
            <p:nvPr/>
          </p:nvSpPr>
          <p:spPr>
            <a:xfrm>
              <a:off x="899592" y="2780928"/>
              <a:ext cx="1208201" cy="504056"/>
            </a:xfrm>
            <a:prstGeom prst="curved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  <p:sp>
          <p:nvSpPr>
            <p:cNvPr id="34" name="Gekromde PIJL-OMLAAG 33"/>
            <p:cNvSpPr/>
            <p:nvPr/>
          </p:nvSpPr>
          <p:spPr>
            <a:xfrm>
              <a:off x="2134317" y="2780928"/>
              <a:ext cx="1208201" cy="504056"/>
            </a:xfrm>
            <a:prstGeom prst="curved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  <p:sp>
          <p:nvSpPr>
            <p:cNvPr id="35" name="Gekromde PIJL-OMLAAG 34"/>
            <p:cNvSpPr/>
            <p:nvPr/>
          </p:nvSpPr>
          <p:spPr>
            <a:xfrm>
              <a:off x="3342518" y="2780928"/>
              <a:ext cx="1208201" cy="504056"/>
            </a:xfrm>
            <a:prstGeom prst="curved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  <p:sp>
          <p:nvSpPr>
            <p:cNvPr id="36" name="Tekstvak 35"/>
            <p:cNvSpPr txBox="1"/>
            <p:nvPr/>
          </p:nvSpPr>
          <p:spPr>
            <a:xfrm>
              <a:off x="1307090" y="2411596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50</a:t>
              </a:r>
              <a:endParaRPr lang="nl-NL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7" name="Tekstvak 36"/>
            <p:cNvSpPr txBox="1"/>
            <p:nvPr/>
          </p:nvSpPr>
          <p:spPr>
            <a:xfrm>
              <a:off x="3658586" y="2411596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50</a:t>
              </a:r>
              <a:endParaRPr lang="nl-NL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8" name="Tekstvak 37"/>
            <p:cNvSpPr txBox="1"/>
            <p:nvPr/>
          </p:nvSpPr>
          <p:spPr>
            <a:xfrm>
              <a:off x="2450385" y="2411596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50</a:t>
              </a:r>
              <a:endParaRPr lang="nl-NL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789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2</a:t>
            </a:r>
            <a:endParaRPr lang="nl-NL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67544" y="1628800"/>
            <a:ext cx="4752528" cy="4010000"/>
          </a:xfrm>
          <a:prstGeom prst="rect">
            <a:avLst/>
          </a:prstGeom>
          <a:solidFill>
            <a:srgbClr val="FFFFFF">
              <a:alpha val="76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sz="4000" smtClean="0"/>
              <a:t>951 </a:t>
            </a:r>
            <a:r>
              <a:rPr lang="nl-NL" sz="4000" dirty="0" smtClean="0"/>
              <a:t>– </a:t>
            </a:r>
            <a:r>
              <a:rPr lang="nl-NL" sz="4000" smtClean="0"/>
              <a:t>345 =</a:t>
            </a:r>
            <a:endParaRPr lang="nl-NL" sz="4000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436096" y="1628800"/>
            <a:ext cx="3168352" cy="4010000"/>
          </a:xfrm>
          <a:prstGeom prst="rect">
            <a:avLst/>
          </a:prstGeom>
          <a:solidFill>
            <a:srgbClr val="FFFFFF">
              <a:alpha val="76000"/>
            </a:srgbClr>
          </a:solidFill>
          <a:ln>
            <a:noFill/>
          </a:ln>
          <a:effectLst/>
        </p:spPr>
        <p:txBody>
          <a:bodyPr anchor="ctr"/>
          <a:lstStyle/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4000" dirty="0" smtClean="0"/>
              <a:t>616</a:t>
            </a:r>
          </a:p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4000" b="0" dirty="0" smtClean="0"/>
              <a:t>606</a:t>
            </a:r>
            <a:endParaRPr lang="nl-NL" sz="4000" b="0" dirty="0"/>
          </a:p>
        </p:txBody>
      </p:sp>
      <p:sp>
        <p:nvSpPr>
          <p:cNvPr id="5" name="Tekstvak 4"/>
          <p:cNvSpPr txBox="1"/>
          <p:nvPr/>
        </p:nvSpPr>
        <p:spPr>
          <a:xfrm>
            <a:off x="755576" y="1802681"/>
            <a:ext cx="424847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nl-NL" sz="4000"/>
              <a:t>Reken handig.</a:t>
            </a:r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599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3</a:t>
            </a:r>
            <a:endParaRPr lang="nl-NL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67544" y="1628800"/>
            <a:ext cx="4752528" cy="4010000"/>
          </a:xfrm>
          <a:prstGeom prst="rect">
            <a:avLst/>
          </a:prstGeom>
          <a:solidFill>
            <a:srgbClr val="FFFFFF">
              <a:alpha val="76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sz="4000" smtClean="0"/>
              <a:t>452 </a:t>
            </a:r>
            <a:r>
              <a:rPr lang="nl-NL" sz="4000" dirty="0" smtClean="0"/>
              <a:t>– </a:t>
            </a:r>
            <a:r>
              <a:rPr lang="nl-NL" sz="4000" smtClean="0"/>
              <a:t>241 =</a:t>
            </a:r>
            <a:endParaRPr lang="nl-NL" sz="4000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436096" y="1628800"/>
            <a:ext cx="3168352" cy="4010000"/>
          </a:xfrm>
          <a:prstGeom prst="rect">
            <a:avLst/>
          </a:prstGeom>
          <a:solidFill>
            <a:srgbClr val="FFFFFF">
              <a:alpha val="76000"/>
            </a:srgbClr>
          </a:solidFill>
          <a:ln>
            <a:noFill/>
          </a:ln>
          <a:effectLst/>
        </p:spPr>
        <p:txBody>
          <a:bodyPr anchor="ctr"/>
          <a:lstStyle/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4000" dirty="0" smtClean="0"/>
              <a:t>311</a:t>
            </a:r>
          </a:p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4000" b="0" dirty="0" smtClean="0"/>
              <a:t>211</a:t>
            </a:r>
            <a:endParaRPr lang="nl-NL" sz="4000" b="0" dirty="0"/>
          </a:p>
        </p:txBody>
      </p:sp>
      <p:sp>
        <p:nvSpPr>
          <p:cNvPr id="5" name="Tekstvak 4"/>
          <p:cNvSpPr txBox="1"/>
          <p:nvPr/>
        </p:nvSpPr>
        <p:spPr>
          <a:xfrm>
            <a:off x="755576" y="1802681"/>
            <a:ext cx="424847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nl-NL" sz="4000"/>
              <a:t>Reken handig.</a:t>
            </a:r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791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4</a:t>
            </a:r>
            <a:endParaRPr lang="nl-NL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67544" y="1628800"/>
            <a:ext cx="4752528" cy="4010000"/>
          </a:xfrm>
          <a:prstGeom prst="rect">
            <a:avLst/>
          </a:prstGeom>
          <a:solidFill>
            <a:srgbClr val="FFFFFF">
              <a:alpha val="76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dirty="0" smtClean="0"/>
              <a:t>Je hebt € 60,-</a:t>
            </a:r>
          </a:p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dirty="0" smtClean="0"/>
              <a:t>Je betaalt € 47,40</a:t>
            </a:r>
          </a:p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dirty="0" smtClean="0"/>
              <a:t>Hoeveel houd je over?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866" y="1700808"/>
            <a:ext cx="1690535" cy="1512168"/>
          </a:xfrm>
          <a:prstGeom prst="rect">
            <a:avLst/>
          </a:prstGeom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436096" y="1628800"/>
            <a:ext cx="3168352" cy="4010000"/>
          </a:xfrm>
          <a:prstGeom prst="rect">
            <a:avLst/>
          </a:prstGeom>
          <a:solidFill>
            <a:srgbClr val="FFFFFF">
              <a:alpha val="76000"/>
            </a:srgbClr>
          </a:solidFill>
          <a:ln>
            <a:noFill/>
          </a:ln>
          <a:effectLst/>
        </p:spPr>
        <p:txBody>
          <a:bodyPr anchor="ctr"/>
          <a:lstStyle/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4000" dirty="0" smtClean="0"/>
              <a:t>€ 12,60</a:t>
            </a:r>
          </a:p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4000" b="0" dirty="0" smtClean="0"/>
              <a:t>€ 13,60</a:t>
            </a:r>
            <a:endParaRPr lang="nl-NL" sz="4000" b="0" dirty="0"/>
          </a:p>
        </p:txBody>
      </p:sp>
    </p:spTree>
    <p:extLst>
      <p:ext uri="{BB962C8B-B14F-4D97-AF65-F5344CB8AC3E}">
        <p14:creationId xmlns:p14="http://schemas.microsoft.com/office/powerpoint/2010/main" val="335621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</a:t>
            </a:r>
            <a:r>
              <a:rPr lang="nl-NL" dirty="0"/>
              <a:t>5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67544" y="1628800"/>
            <a:ext cx="4752528" cy="4010000"/>
          </a:xfrm>
          <a:prstGeom prst="rect">
            <a:avLst/>
          </a:prstGeom>
          <a:solidFill>
            <a:srgbClr val="FFFFFF">
              <a:alpha val="76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sz="4000" smtClean="0"/>
              <a:t>466 </a:t>
            </a:r>
            <a:r>
              <a:rPr lang="nl-NL" sz="4000" dirty="0" smtClean="0"/>
              <a:t>– </a:t>
            </a:r>
            <a:r>
              <a:rPr lang="nl-NL" sz="4000" smtClean="0"/>
              <a:t>99 =</a:t>
            </a:r>
            <a:endParaRPr lang="nl-NL" sz="4000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436096" y="1628800"/>
            <a:ext cx="3168352" cy="4010000"/>
          </a:xfrm>
          <a:prstGeom prst="rect">
            <a:avLst/>
          </a:prstGeom>
          <a:solidFill>
            <a:srgbClr val="FFFFFF">
              <a:alpha val="76000"/>
            </a:srgbClr>
          </a:solidFill>
          <a:ln>
            <a:noFill/>
          </a:ln>
          <a:effectLst/>
        </p:spPr>
        <p:txBody>
          <a:bodyPr anchor="ctr"/>
          <a:lstStyle/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4000" b="0" dirty="0" smtClean="0"/>
              <a:t>367</a:t>
            </a:r>
          </a:p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4000" dirty="0" smtClean="0"/>
              <a:t>365</a:t>
            </a:r>
            <a:endParaRPr lang="nl-NL" sz="4000" b="0" dirty="0"/>
          </a:p>
        </p:txBody>
      </p:sp>
      <p:sp>
        <p:nvSpPr>
          <p:cNvPr id="5" name="Tekstvak 4"/>
          <p:cNvSpPr txBox="1"/>
          <p:nvPr/>
        </p:nvSpPr>
        <p:spPr>
          <a:xfrm>
            <a:off x="755576" y="1802681"/>
            <a:ext cx="424847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nl-NL" sz="4000"/>
              <a:t>Reken handig.</a:t>
            </a:r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4081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6</a:t>
            </a:r>
            <a:endParaRPr lang="nl-NL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67544" y="1628800"/>
            <a:ext cx="4752528" cy="4010000"/>
          </a:xfrm>
          <a:prstGeom prst="rect">
            <a:avLst/>
          </a:prstGeom>
          <a:solidFill>
            <a:srgbClr val="FFFFFF">
              <a:alpha val="76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sz="4000" smtClean="0"/>
              <a:t>507 </a:t>
            </a:r>
            <a:r>
              <a:rPr lang="nl-NL" sz="4000" dirty="0" smtClean="0"/>
              <a:t>+ </a:t>
            </a:r>
            <a:r>
              <a:rPr lang="nl-NL" sz="4000" smtClean="0"/>
              <a:t>98 =</a:t>
            </a:r>
            <a:endParaRPr lang="nl-NL" sz="4000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436096" y="1628800"/>
            <a:ext cx="3168352" cy="4010000"/>
          </a:xfrm>
          <a:prstGeom prst="rect">
            <a:avLst/>
          </a:prstGeom>
          <a:solidFill>
            <a:srgbClr val="FFFFFF">
              <a:alpha val="76000"/>
            </a:srgbClr>
          </a:solidFill>
          <a:ln>
            <a:noFill/>
          </a:ln>
          <a:effectLst/>
        </p:spPr>
        <p:txBody>
          <a:bodyPr anchor="ctr"/>
          <a:lstStyle/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4000" dirty="0" smtClean="0"/>
              <a:t>603</a:t>
            </a:r>
          </a:p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4000" dirty="0" smtClean="0"/>
              <a:t>605</a:t>
            </a:r>
          </a:p>
        </p:txBody>
      </p:sp>
      <p:sp>
        <p:nvSpPr>
          <p:cNvPr id="2" name="Tekstvak 1"/>
          <p:cNvSpPr txBox="1"/>
          <p:nvPr/>
        </p:nvSpPr>
        <p:spPr>
          <a:xfrm>
            <a:off x="755576" y="1802681"/>
            <a:ext cx="424847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nl-NL" sz="4000"/>
              <a:t>Reken handig.</a:t>
            </a:r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668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7</a:t>
            </a:r>
            <a:endParaRPr lang="nl-NL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67544" y="1628800"/>
            <a:ext cx="4752528" cy="4010000"/>
          </a:xfrm>
          <a:prstGeom prst="rect">
            <a:avLst/>
          </a:prstGeom>
          <a:solidFill>
            <a:srgbClr val="FFFFFF">
              <a:alpha val="76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dirty="0" smtClean="0"/>
              <a:t>Je hebt € 70,-</a:t>
            </a:r>
          </a:p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dirty="0" smtClean="0"/>
              <a:t>Je betaalt € 27,-</a:t>
            </a:r>
          </a:p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dirty="0" smtClean="0"/>
              <a:t>Hoeveel houd je over?</a:t>
            </a:r>
            <a:endParaRPr lang="nl-NL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436096" y="1628800"/>
            <a:ext cx="3168352" cy="4010000"/>
          </a:xfrm>
          <a:prstGeom prst="rect">
            <a:avLst/>
          </a:prstGeom>
          <a:solidFill>
            <a:srgbClr val="FFFFFF">
              <a:alpha val="76000"/>
            </a:srgbClr>
          </a:solidFill>
          <a:ln>
            <a:noFill/>
          </a:ln>
          <a:effectLst/>
        </p:spPr>
        <p:txBody>
          <a:bodyPr anchor="ctr"/>
          <a:lstStyle/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4000" dirty="0" smtClean="0"/>
              <a:t>€ 43,-</a:t>
            </a:r>
          </a:p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4000" b="0" dirty="0" smtClean="0"/>
              <a:t>€ 33,-</a:t>
            </a:r>
            <a:endParaRPr lang="nl-NL" sz="4000" b="0" dirty="0"/>
          </a:p>
        </p:txBody>
      </p:sp>
    </p:spTree>
    <p:extLst>
      <p:ext uri="{BB962C8B-B14F-4D97-AF65-F5344CB8AC3E}">
        <p14:creationId xmlns:p14="http://schemas.microsoft.com/office/powerpoint/2010/main" val="246489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8</a:t>
            </a:r>
            <a:endParaRPr lang="nl-NL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67544" y="1628800"/>
            <a:ext cx="4752528" cy="4010000"/>
          </a:xfrm>
          <a:prstGeom prst="rect">
            <a:avLst/>
          </a:prstGeom>
          <a:solidFill>
            <a:srgbClr val="FFFFFF">
              <a:alpha val="76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sz="4000" dirty="0" smtClean="0"/>
              <a:t>Reken handig.</a:t>
            </a:r>
          </a:p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sz="4000" dirty="0" smtClean="0"/>
              <a:t>245 + </a:t>
            </a:r>
            <a:r>
              <a:rPr lang="nl-NL" sz="4000" smtClean="0"/>
              <a:t>95 =</a:t>
            </a:r>
            <a:endParaRPr lang="nl-NL" sz="4000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436096" y="1628800"/>
            <a:ext cx="3168352" cy="4010000"/>
          </a:xfrm>
          <a:prstGeom prst="rect">
            <a:avLst/>
          </a:prstGeom>
          <a:solidFill>
            <a:srgbClr val="FFFFFF">
              <a:alpha val="76000"/>
            </a:srgbClr>
          </a:solidFill>
          <a:ln>
            <a:noFill/>
          </a:ln>
          <a:effectLst/>
        </p:spPr>
        <p:txBody>
          <a:bodyPr anchor="ctr"/>
          <a:lstStyle/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4000" dirty="0" smtClean="0"/>
              <a:t>340</a:t>
            </a:r>
          </a:p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4000" b="0" dirty="0" smtClean="0"/>
              <a:t>350</a:t>
            </a:r>
            <a:endParaRPr lang="nl-NL" sz="4000" b="0" dirty="0"/>
          </a:p>
        </p:txBody>
      </p:sp>
    </p:spTree>
    <p:extLst>
      <p:ext uri="{BB962C8B-B14F-4D97-AF65-F5344CB8AC3E}">
        <p14:creationId xmlns:p14="http://schemas.microsoft.com/office/powerpoint/2010/main" val="310592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675</TotalTime>
  <Words>302</Words>
  <Application>Microsoft Office PowerPoint</Application>
  <PresentationFormat>Diavoorstelling (4:3)</PresentationFormat>
  <Paragraphs>116</Paragraphs>
  <Slides>18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19" baseType="lpstr">
      <vt:lpstr>Blank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Malmberg Uitgeverij B.V.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Pluspunt</dc:title>
  <dc:creator>Lonneke van Schendel</dc:creator>
  <cp:lastModifiedBy>Lonneke van Schendel</cp:lastModifiedBy>
  <cp:revision>79</cp:revision>
  <dcterms:created xsi:type="dcterms:W3CDTF">2012-11-27T09:49:35Z</dcterms:created>
  <dcterms:modified xsi:type="dcterms:W3CDTF">2013-01-07T13:48:36Z</dcterms:modified>
</cp:coreProperties>
</file>