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60" r:id="rId7"/>
    <p:sldId id="258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geul" initials="tg" lastIdx="3" clrIdx="0">
    <p:extLst/>
  </p:cmAuthor>
  <p:cmAuthor id="2" name="Annemarie Konnen" initials="A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4" autoAdjust="0"/>
    <p:restoredTop sz="94595" autoAdjust="0"/>
  </p:normalViewPr>
  <p:slideViewPr>
    <p:cSldViewPr snapToGrid="0" snapToObjects="1">
      <p:cViewPr varScale="1">
        <p:scale>
          <a:sx n="150" d="100"/>
          <a:sy n="150" d="100"/>
        </p:scale>
        <p:origin x="-20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10T10:11:37.423" idx="1">
    <p:pos x="10" y="10"/>
    <p:text>Graag overal laten inspringen na ABS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9T11:23:37.772" idx="2">
    <p:pos x="5" y="10"/>
    <p:text>[let op tekst/beeld overlapping]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9T11:24:41.522" idx="3">
    <p:pos x="10" y="10"/>
    <p:text>[let p tekst/beeld overlapping]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01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07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4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0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8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84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2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10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0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55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95C13-7E86-964A-B859-8FC169B599B3}" type="datetimeFigureOut">
              <a:rPr lang="nl-NL" smtClean="0"/>
              <a:t>01-11-18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87B7-53D0-2748-90F5-778491793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7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erkschijf/Werkmap/Malmberg/2018/181003%20MM%20November/M13561%20MijnMalmberg%20Zaakvakken/Assets/MM%20ijstijd%20GS%20deel%201/shutterstock_124406104.jpg" TargetMode="Externa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45588"/>
            <a:ext cx="7772400" cy="1442012"/>
          </a:xfrm>
        </p:spPr>
        <p:txBody>
          <a:bodyPr>
            <a:normAutofit/>
          </a:bodyPr>
          <a:lstStyle/>
          <a:p>
            <a:r>
              <a:rPr lang="nl-NL" sz="8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IJstijd-quiz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0802" y="2187600"/>
            <a:ext cx="6858000" cy="1541854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Wat </a:t>
            </a:r>
            <a:r>
              <a:rPr lang="nl-NL" sz="2000" dirty="0">
                <a:solidFill>
                  <a:schemeClr val="bg1"/>
                </a:solidFill>
              </a:rPr>
              <a:t>weet jij van de ijstijd?</a:t>
            </a:r>
          </a:p>
          <a:p>
            <a:r>
              <a:rPr lang="nl-NL" sz="2000" dirty="0">
                <a:solidFill>
                  <a:schemeClr val="bg1"/>
                </a:solidFill>
              </a:rPr>
              <a:t>Leven we nu ook in een ijstijd?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93366" y="348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shutterstock_124406104.jpg" descr="/Volumes/Werkschijf/Werkmap/Malmberg/2018/181003 MM November/M13561 MijnMalmberg Zaakvakken/Assets/MM ijstijd GS deel 1/shutterstock_124406104.jpg"/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962" y="3332825"/>
            <a:ext cx="4075234" cy="27066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5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Wat gebeurt er als het ijs steeds verder aangroeit?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Dan </a:t>
            </a:r>
            <a:r>
              <a:rPr lang="nl-NL" dirty="0">
                <a:solidFill>
                  <a:schemeClr val="bg1"/>
                </a:solidFill>
              </a:rPr>
              <a:t>verdwijnen de </a:t>
            </a:r>
            <a:r>
              <a:rPr lang="nl-NL" dirty="0" smtClean="0">
                <a:solidFill>
                  <a:schemeClr val="bg1"/>
                </a:solidFill>
              </a:rPr>
              <a:t>	grenzen </a:t>
            </a:r>
            <a:r>
              <a:rPr lang="nl-NL" dirty="0">
                <a:solidFill>
                  <a:schemeClr val="bg1"/>
                </a:solidFill>
              </a:rPr>
              <a:t>van de </a:t>
            </a:r>
            <a:r>
              <a:rPr lang="nl-NL" dirty="0" smtClean="0">
                <a:solidFill>
                  <a:schemeClr val="bg1"/>
                </a:solidFill>
              </a:rPr>
              <a:t>landen.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Het </a:t>
            </a:r>
            <a:r>
              <a:rPr lang="nl-NL" dirty="0">
                <a:solidFill>
                  <a:schemeClr val="bg1"/>
                </a:solidFill>
              </a:rPr>
              <a:t>duwt alles wat het </a:t>
            </a:r>
            <a:r>
              <a:rPr lang="nl-NL" dirty="0" smtClean="0">
                <a:solidFill>
                  <a:schemeClr val="bg1"/>
                </a:solidFill>
              </a:rPr>
              <a:t>	tegenkomt </a:t>
            </a:r>
            <a:r>
              <a:rPr lang="nl-NL" dirty="0">
                <a:solidFill>
                  <a:schemeClr val="bg1"/>
                </a:solidFill>
              </a:rPr>
              <a:t>voor zich uit.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	Er </a:t>
            </a:r>
            <a:r>
              <a:rPr lang="nl-NL" dirty="0">
                <a:solidFill>
                  <a:schemeClr val="bg1"/>
                </a:solidFill>
              </a:rPr>
              <a:t>wordt heel veel geskied.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 descr="shutterstock_5624411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694" y="2479842"/>
            <a:ext cx="3917941" cy="23106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7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5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Wat gebeurt er als het ijs steeds verder aangroeit?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Dan </a:t>
            </a:r>
            <a:r>
              <a:rPr lang="nl-NL" dirty="0">
                <a:solidFill>
                  <a:schemeClr val="bg1"/>
                </a:solidFill>
              </a:rPr>
              <a:t>verdwijnen de </a:t>
            </a:r>
            <a:r>
              <a:rPr lang="nl-NL" dirty="0" smtClean="0">
                <a:solidFill>
                  <a:schemeClr val="bg1"/>
                </a:solidFill>
              </a:rPr>
              <a:t>	grenzen </a:t>
            </a:r>
            <a:r>
              <a:rPr lang="nl-NL" dirty="0">
                <a:solidFill>
                  <a:schemeClr val="bg1"/>
                </a:solidFill>
              </a:rPr>
              <a:t>van de </a:t>
            </a:r>
            <a:r>
              <a:rPr lang="nl-NL" dirty="0" smtClean="0">
                <a:solidFill>
                  <a:schemeClr val="bg1"/>
                </a:solidFill>
              </a:rPr>
              <a:t>landen.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accent6"/>
                </a:solidFill>
              </a:rPr>
              <a:t>B	Het </a:t>
            </a:r>
            <a:r>
              <a:rPr lang="nl-NL" dirty="0">
                <a:solidFill>
                  <a:schemeClr val="accent6"/>
                </a:solidFill>
              </a:rPr>
              <a:t>duwt alles wat het </a:t>
            </a:r>
            <a:r>
              <a:rPr lang="nl-NL" dirty="0" smtClean="0">
                <a:solidFill>
                  <a:schemeClr val="accent6"/>
                </a:solidFill>
              </a:rPr>
              <a:t>	tegenkomt </a:t>
            </a:r>
            <a:r>
              <a:rPr lang="nl-NL" dirty="0">
                <a:solidFill>
                  <a:schemeClr val="accent6"/>
                </a:solidFill>
              </a:rPr>
              <a:t>voor </a:t>
            </a:r>
            <a:r>
              <a:rPr lang="nl-NL" dirty="0" smtClean="0">
                <a:solidFill>
                  <a:schemeClr val="accent6"/>
                </a:solidFill>
              </a:rPr>
              <a:t>zich </a:t>
            </a:r>
            <a:r>
              <a:rPr lang="nl-NL" dirty="0">
                <a:solidFill>
                  <a:schemeClr val="accent6"/>
                </a:solidFill>
              </a:rPr>
              <a:t>uit.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	Er </a:t>
            </a:r>
            <a:r>
              <a:rPr lang="nl-NL" dirty="0">
                <a:solidFill>
                  <a:schemeClr val="bg1"/>
                </a:solidFill>
              </a:rPr>
              <a:t>wordt heel veel geskied.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 descr="shutterstock_5624411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694" y="2479842"/>
            <a:ext cx="3917941" cy="23106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6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Hoe dik zijn de ijskappen op Groenland en Antarctica?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A 50 </a:t>
            </a:r>
            <a:r>
              <a:rPr lang="nl-NL" dirty="0">
                <a:solidFill>
                  <a:schemeClr val="bg1"/>
                </a:solidFill>
              </a:rPr>
              <a:t>meter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B 500 </a:t>
            </a:r>
            <a:r>
              <a:rPr lang="nl-NL" dirty="0">
                <a:solidFill>
                  <a:schemeClr val="bg1"/>
                </a:solidFill>
              </a:rPr>
              <a:t>meter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C Een </a:t>
            </a:r>
            <a:r>
              <a:rPr lang="nl-NL" dirty="0">
                <a:solidFill>
                  <a:schemeClr val="bg1"/>
                </a:solidFill>
              </a:rPr>
              <a:t>paar kilometer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 descr="shutterstock_11780350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2064776"/>
            <a:ext cx="4286250" cy="2857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9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6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Hoe dik zijn de ijskappen op Groenland en Antarctica?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A 50 </a:t>
            </a:r>
            <a:r>
              <a:rPr lang="nl-NL" dirty="0">
                <a:solidFill>
                  <a:schemeClr val="bg1"/>
                </a:solidFill>
              </a:rPr>
              <a:t>meter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B 500 </a:t>
            </a:r>
            <a:r>
              <a:rPr lang="nl-NL" dirty="0">
                <a:solidFill>
                  <a:schemeClr val="bg1"/>
                </a:solidFill>
              </a:rPr>
              <a:t>meter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accent6"/>
                </a:solidFill>
              </a:rPr>
              <a:t>C Een </a:t>
            </a:r>
            <a:r>
              <a:rPr lang="nl-NL" dirty="0">
                <a:solidFill>
                  <a:schemeClr val="accent6"/>
                </a:solidFill>
              </a:rPr>
              <a:t>paar kilometer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 descr="shutterstock_11780350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2064776"/>
            <a:ext cx="4286250" cy="2857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7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Welke dieren leefden er lang geleden zoal tijdens een ijskoude ijstijd?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Mammoeten</a:t>
            </a:r>
            <a:r>
              <a:rPr lang="nl-NL" dirty="0">
                <a:solidFill>
                  <a:schemeClr val="bg1"/>
                </a:solidFill>
              </a:rPr>
              <a:t>, wolven en </a:t>
            </a:r>
            <a:r>
              <a:rPr lang="nl-NL" dirty="0" smtClean="0">
                <a:solidFill>
                  <a:schemeClr val="bg1"/>
                </a:solidFill>
              </a:rPr>
              <a:t>	neushoorns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Geiten </a:t>
            </a:r>
            <a:r>
              <a:rPr lang="nl-NL" dirty="0">
                <a:solidFill>
                  <a:schemeClr val="bg1"/>
                </a:solidFill>
              </a:rPr>
              <a:t>en kippen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	Vooral </a:t>
            </a:r>
            <a:r>
              <a:rPr lang="nl-NL" dirty="0">
                <a:solidFill>
                  <a:schemeClr val="bg1"/>
                </a:solidFill>
              </a:rPr>
              <a:t>reptielen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 descr="shutterstock_382100128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8" y="2422503"/>
            <a:ext cx="5188632" cy="34590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7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Welke dieren leefden er heel lang geleden zoal tijdens een ijskoude ijstijd?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accent6"/>
                </a:solidFill>
              </a:rPr>
              <a:t>A	Mammoeten</a:t>
            </a:r>
            <a:r>
              <a:rPr lang="nl-NL" dirty="0">
                <a:solidFill>
                  <a:schemeClr val="accent6"/>
                </a:solidFill>
              </a:rPr>
              <a:t>, wolven en </a:t>
            </a:r>
            <a:r>
              <a:rPr lang="nl-NL" dirty="0" smtClean="0">
                <a:solidFill>
                  <a:schemeClr val="accent6"/>
                </a:solidFill>
              </a:rPr>
              <a:t>	neushoorns</a:t>
            </a:r>
            <a:endParaRPr lang="nl-NL" dirty="0">
              <a:solidFill>
                <a:schemeClr val="accent6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Geiten </a:t>
            </a:r>
            <a:r>
              <a:rPr lang="nl-NL" dirty="0">
                <a:solidFill>
                  <a:schemeClr val="bg1"/>
                </a:solidFill>
              </a:rPr>
              <a:t>en kippen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	Vooral </a:t>
            </a:r>
            <a:r>
              <a:rPr lang="nl-NL" dirty="0">
                <a:solidFill>
                  <a:schemeClr val="bg1"/>
                </a:solidFill>
              </a:rPr>
              <a:t>reptielen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 descr="shutterstock_382100128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8" y="2422503"/>
            <a:ext cx="5188632" cy="34590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8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Wat kun je in Nederland nu nog zien van de ijstijd?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A Sneeuw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B Iglo’s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C Heuvels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 descr="shutterstock_6944552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734" y="2053883"/>
            <a:ext cx="4486665" cy="29911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8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Wat kun je in Nederland nu nog zien van de ijstijd?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A Sneeuw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B Iglo’s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accent6"/>
                </a:solidFill>
              </a:rPr>
              <a:t>C Heuvels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 descr="shutterstock_6944552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734" y="2053883"/>
            <a:ext cx="4486665" cy="29911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1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9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Hoe koud kon het tijdens de winter van de laatste ijskoude ijstijd in Nederland worden?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A −4 </a:t>
            </a:r>
            <a:r>
              <a:rPr lang="it-IT" dirty="0">
                <a:solidFill>
                  <a:schemeClr val="bg1"/>
                </a:solidFill>
              </a:rPr>
              <a:t>°C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B −50 </a:t>
            </a:r>
            <a:r>
              <a:rPr lang="it-IT" dirty="0">
                <a:solidFill>
                  <a:schemeClr val="bg1"/>
                </a:solidFill>
              </a:rPr>
              <a:t>°C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C −200 </a:t>
            </a:r>
            <a:r>
              <a:rPr lang="it-IT" dirty="0">
                <a:solidFill>
                  <a:schemeClr val="bg1"/>
                </a:solidFill>
              </a:rPr>
              <a:t>°C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 descr="shutterstock_5183231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416" y="2013441"/>
            <a:ext cx="4556507" cy="29921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9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Hoe koud kon het tijdens de winter van de laatste ijskoude ijstijd in Nederland worden?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A −4 </a:t>
            </a:r>
            <a:r>
              <a:rPr lang="it-IT" dirty="0">
                <a:solidFill>
                  <a:schemeClr val="bg1"/>
                </a:solidFill>
              </a:rPr>
              <a:t>°C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accent6"/>
                </a:solidFill>
              </a:rPr>
              <a:t>B −50 </a:t>
            </a:r>
            <a:r>
              <a:rPr lang="it-IT" dirty="0">
                <a:solidFill>
                  <a:schemeClr val="accent6"/>
                </a:solidFill>
              </a:rPr>
              <a:t>°C</a:t>
            </a:r>
            <a:endParaRPr lang="nl-NL" dirty="0">
              <a:solidFill>
                <a:schemeClr val="accent6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C −200 </a:t>
            </a:r>
            <a:r>
              <a:rPr lang="it-IT" dirty="0">
                <a:solidFill>
                  <a:schemeClr val="bg1"/>
                </a:solidFill>
              </a:rPr>
              <a:t>°C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 descr="shutterstock_5183231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416" y="2013441"/>
            <a:ext cx="4556507" cy="299218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6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1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Officieel is er een ijstijd als er ergens op aarde grote ijskappen voorkomen. Waar vinden we deze nu op aarde?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China </a:t>
            </a:r>
            <a:r>
              <a:rPr lang="nl-NL" dirty="0">
                <a:solidFill>
                  <a:schemeClr val="bg1"/>
                </a:solidFill>
              </a:rPr>
              <a:t>en Japan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Nieuw</a:t>
            </a:r>
            <a:r>
              <a:rPr lang="nl-NL" dirty="0" smtClean="0">
                <a:solidFill>
                  <a:schemeClr val="bg1"/>
                </a:solidFill>
              </a:rPr>
              <a:t>-Zeeland </a:t>
            </a:r>
            <a:r>
              <a:rPr lang="nl-NL" dirty="0" smtClean="0">
                <a:solidFill>
                  <a:schemeClr val="bg1"/>
                </a:solidFill>
              </a:rPr>
              <a:t>en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	Australië</a:t>
            </a: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	Groenland </a:t>
            </a:r>
            <a:r>
              <a:rPr lang="nl-NL" dirty="0">
                <a:solidFill>
                  <a:schemeClr val="bg1"/>
                </a:solidFill>
              </a:rPr>
              <a:t>en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	Antarctica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 descr="shutterstock_742078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778" y="2229705"/>
            <a:ext cx="4283572" cy="28557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10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Was het ijs tijdens de ijstijd in staat om heuvels en bossen plat te gooien?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A Ja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bg1"/>
                </a:solidFill>
              </a:rPr>
              <a:t>B Nee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 descr="shutterstock_1745207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892" y="2208419"/>
            <a:ext cx="5042457" cy="33649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10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Was het ijs tijdens de ijstijd in staat om heuvels en bossen plat te gooien?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393515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dirty="0" smtClean="0">
                <a:solidFill>
                  <a:schemeClr val="accent6"/>
                </a:solidFill>
              </a:rPr>
              <a:t>A Ja</a:t>
            </a:r>
            <a:endParaRPr lang="nl-NL" dirty="0">
              <a:solidFill>
                <a:schemeClr val="accent6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mtClean="0">
                <a:solidFill>
                  <a:schemeClr val="bg1"/>
                </a:solidFill>
              </a:rPr>
              <a:t>B Nee</a:t>
            </a:r>
            <a:endParaRPr lang="nl-NL" dirty="0">
              <a:solidFill>
                <a:schemeClr val="bg1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 descr="shutterstock_1745207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892" y="2208419"/>
            <a:ext cx="5042457" cy="33649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9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1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Officieel is er een ijstijd als er ergens op aarde grote ijskappen voorkomen. Waar vinden we deze nu op aarde?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China </a:t>
            </a:r>
            <a:r>
              <a:rPr lang="nl-NL" dirty="0">
                <a:solidFill>
                  <a:schemeClr val="bg1"/>
                </a:solidFill>
              </a:rPr>
              <a:t>en Japan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Nieuw</a:t>
            </a:r>
            <a:r>
              <a:rPr lang="nl-NL" dirty="0">
                <a:solidFill>
                  <a:schemeClr val="bg1"/>
                </a:solidFill>
              </a:rPr>
              <a:t>-Zeeland en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	Australië</a:t>
            </a: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accent6"/>
                </a:solidFill>
              </a:rPr>
              <a:t>C</a:t>
            </a:r>
            <a:r>
              <a:rPr lang="nl-NL" dirty="0" smtClean="0">
                <a:solidFill>
                  <a:schemeClr val="bg1"/>
                </a:solidFill>
              </a:rPr>
              <a:t>	</a:t>
            </a:r>
            <a:r>
              <a:rPr lang="nl-NL" dirty="0" smtClean="0">
                <a:solidFill>
                  <a:schemeClr val="accent6"/>
                </a:solidFill>
              </a:rPr>
              <a:t>Groenland </a:t>
            </a:r>
            <a:r>
              <a:rPr lang="nl-NL" dirty="0">
                <a:solidFill>
                  <a:schemeClr val="accent6"/>
                </a:solidFill>
              </a:rPr>
              <a:t>en 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 smtClean="0">
                <a:solidFill>
                  <a:schemeClr val="accent6"/>
                </a:solidFill>
              </a:rPr>
              <a:t>	Antarctica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7" name="Afbeelding 6" descr="shutterstock_742078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778" y="2229705"/>
            <a:ext cx="4283572" cy="28557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2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 smtClean="0">
                <a:solidFill>
                  <a:schemeClr val="bg1"/>
                </a:solidFill>
              </a:rPr>
              <a:t>Hoelang </a:t>
            </a:r>
            <a:r>
              <a:rPr lang="nl-NL" sz="2800" i="1" dirty="0">
                <a:solidFill>
                  <a:schemeClr val="bg1"/>
                </a:solidFill>
              </a:rPr>
              <a:t>liggen deze ijskappen er 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A 2,5 </a:t>
            </a:r>
            <a:r>
              <a:rPr lang="nl-NL" dirty="0">
                <a:solidFill>
                  <a:schemeClr val="bg1"/>
                </a:solidFill>
              </a:rPr>
              <a:t>miljoen jaar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B 3000 </a:t>
            </a:r>
            <a:r>
              <a:rPr lang="nl-NL" dirty="0">
                <a:solidFill>
                  <a:schemeClr val="bg1"/>
                </a:solidFill>
              </a:rPr>
              <a:t>jaar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C 500.000 </a:t>
            </a:r>
            <a:r>
              <a:rPr lang="nl-NL" dirty="0">
                <a:solidFill>
                  <a:schemeClr val="bg1"/>
                </a:solidFill>
              </a:rPr>
              <a:t>jaar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 descr="shutterstock_181760735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48" y="1690689"/>
            <a:ext cx="4014192" cy="40141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2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Hoe lang liggen deze ijskappen er 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accent6"/>
                </a:solidFill>
              </a:rPr>
              <a:t>A 2,5 </a:t>
            </a:r>
            <a:r>
              <a:rPr lang="nl-NL" dirty="0">
                <a:solidFill>
                  <a:schemeClr val="accent6"/>
                </a:solidFill>
              </a:rPr>
              <a:t>miljoen jaar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B 3000 </a:t>
            </a:r>
            <a:r>
              <a:rPr lang="nl-NL" dirty="0">
                <a:solidFill>
                  <a:schemeClr val="bg1"/>
                </a:solidFill>
              </a:rPr>
              <a:t>jaar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 smtClean="0">
                <a:solidFill>
                  <a:schemeClr val="bg1"/>
                </a:solidFill>
              </a:rPr>
              <a:t>C 500.000 </a:t>
            </a:r>
            <a:r>
              <a:rPr lang="nl-NL" dirty="0">
                <a:solidFill>
                  <a:schemeClr val="bg1"/>
                </a:solidFill>
              </a:rPr>
              <a:t>jaar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7" name="Afbeelding 6" descr="shutterstock_181760735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48" y="1690689"/>
            <a:ext cx="4014192" cy="40141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3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Officieel bevinden we ons dus in een ijstijd. Dezelfde als de mammoeten. Hoe kan dit?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5223510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Er </a:t>
            </a:r>
            <a:r>
              <a:rPr lang="nl-NL" dirty="0">
                <a:solidFill>
                  <a:schemeClr val="bg1"/>
                </a:solidFill>
              </a:rPr>
              <a:t>zijn ijskoude tijden en warme </a:t>
            </a:r>
            <a:r>
              <a:rPr lang="nl-NL" dirty="0" smtClean="0">
                <a:solidFill>
                  <a:schemeClr val="bg1"/>
                </a:solidFill>
              </a:rPr>
              <a:t>	tijden </a:t>
            </a:r>
            <a:r>
              <a:rPr lang="nl-NL" dirty="0">
                <a:solidFill>
                  <a:schemeClr val="bg1"/>
                </a:solidFill>
              </a:rPr>
              <a:t>in een ijstijd.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Een </a:t>
            </a:r>
            <a:r>
              <a:rPr lang="nl-NL" dirty="0">
                <a:solidFill>
                  <a:schemeClr val="bg1"/>
                </a:solidFill>
              </a:rPr>
              <a:t>ijstijd heeft geen einde.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 </a:t>
            </a:r>
            <a:r>
              <a:rPr lang="nl-NL" dirty="0" smtClean="0">
                <a:solidFill>
                  <a:schemeClr val="bg1"/>
                </a:solidFill>
              </a:rPr>
              <a:t>	De </a:t>
            </a:r>
            <a:r>
              <a:rPr lang="nl-NL" dirty="0">
                <a:solidFill>
                  <a:schemeClr val="bg1"/>
                </a:solidFill>
              </a:rPr>
              <a:t>mammoet is nog niet zo lang </a:t>
            </a:r>
            <a:r>
              <a:rPr lang="nl-NL" dirty="0" smtClean="0">
                <a:solidFill>
                  <a:schemeClr val="bg1"/>
                </a:solidFill>
              </a:rPr>
              <a:t>	geleden </a:t>
            </a:r>
            <a:r>
              <a:rPr lang="nl-NL" dirty="0">
                <a:solidFill>
                  <a:schemeClr val="bg1"/>
                </a:solidFill>
              </a:rPr>
              <a:t>uitgestorven.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 descr="shutterstock_3472408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637" y="2878523"/>
            <a:ext cx="3089327" cy="22066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3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Officieel bevinden we ons dus in een ijstijd. Dezelfde als de mammoeten. Hoe kan dit?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5223510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accent6"/>
                </a:solidFill>
              </a:rPr>
              <a:t>A	Er </a:t>
            </a:r>
            <a:r>
              <a:rPr lang="nl-NL" dirty="0">
                <a:solidFill>
                  <a:schemeClr val="accent6"/>
                </a:solidFill>
              </a:rPr>
              <a:t>zijn ijskoude tijden en warme </a:t>
            </a:r>
            <a:r>
              <a:rPr lang="nl-NL" dirty="0" smtClean="0">
                <a:solidFill>
                  <a:schemeClr val="accent6"/>
                </a:solidFill>
              </a:rPr>
              <a:t>	tijden </a:t>
            </a:r>
            <a:r>
              <a:rPr lang="nl-NL" dirty="0">
                <a:solidFill>
                  <a:schemeClr val="accent6"/>
                </a:solidFill>
              </a:rPr>
              <a:t>in een ijstijd.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Een </a:t>
            </a:r>
            <a:r>
              <a:rPr lang="nl-NL" dirty="0">
                <a:solidFill>
                  <a:schemeClr val="bg1"/>
                </a:solidFill>
              </a:rPr>
              <a:t>ijstijd heeft geen einde.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	De </a:t>
            </a:r>
            <a:r>
              <a:rPr lang="nl-NL" dirty="0">
                <a:solidFill>
                  <a:schemeClr val="bg1"/>
                </a:solidFill>
              </a:rPr>
              <a:t>mammoet is nog niet zo lang </a:t>
            </a:r>
            <a:r>
              <a:rPr lang="nl-NL" dirty="0" smtClean="0">
                <a:solidFill>
                  <a:schemeClr val="bg1"/>
                </a:solidFill>
              </a:rPr>
              <a:t>	geleden </a:t>
            </a:r>
            <a:r>
              <a:rPr lang="nl-NL" dirty="0">
                <a:solidFill>
                  <a:schemeClr val="bg1"/>
                </a:solidFill>
              </a:rPr>
              <a:t>uitgestorven.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7" name="Afbeelding 6" descr="shutterstock_3472408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637" y="2878523"/>
            <a:ext cx="3089327" cy="22066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4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Wat gebeurt er als er een ijskoude ijstijd is?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5223510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De </a:t>
            </a:r>
            <a:r>
              <a:rPr lang="nl-NL" dirty="0">
                <a:solidFill>
                  <a:schemeClr val="bg1"/>
                </a:solidFill>
              </a:rPr>
              <a:t>pinguïns gaan ook naar de </a:t>
            </a:r>
            <a:r>
              <a:rPr lang="nl-NL" dirty="0" smtClean="0">
                <a:solidFill>
                  <a:schemeClr val="bg1"/>
                </a:solidFill>
              </a:rPr>
              <a:t>	Noordpool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De </a:t>
            </a:r>
            <a:r>
              <a:rPr lang="nl-NL" dirty="0">
                <a:solidFill>
                  <a:schemeClr val="bg1"/>
                </a:solidFill>
              </a:rPr>
              <a:t>oceanen bevriezen allemaal.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C	Het </a:t>
            </a:r>
            <a:r>
              <a:rPr lang="nl-NL" dirty="0">
                <a:solidFill>
                  <a:schemeClr val="bg1"/>
                </a:solidFill>
              </a:rPr>
              <a:t>ijs blijft niet op de Noord- en </a:t>
            </a:r>
            <a:r>
              <a:rPr lang="nl-NL" dirty="0" smtClean="0">
                <a:solidFill>
                  <a:schemeClr val="bg1"/>
                </a:solidFill>
              </a:rPr>
              <a:t>	Zuidpool</a:t>
            </a:r>
            <a:r>
              <a:rPr lang="nl-NL" dirty="0">
                <a:solidFill>
                  <a:schemeClr val="bg1"/>
                </a:solidFill>
              </a:rPr>
              <a:t>, maar groeit verder.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 descr="shutterstock_1332771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493738"/>
            <a:ext cx="3157100" cy="21042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VRAAG 4</a:t>
            </a:r>
            <a:r>
              <a:rPr lang="nl-NL" sz="2800" i="1" dirty="0">
                <a:solidFill>
                  <a:schemeClr val="bg1"/>
                </a:solidFill>
              </a:rPr>
              <a:t/>
            </a:r>
            <a:br>
              <a:rPr lang="nl-NL" sz="2800" i="1" dirty="0">
                <a:solidFill>
                  <a:schemeClr val="bg1"/>
                </a:solidFill>
              </a:rPr>
            </a:br>
            <a:r>
              <a:rPr lang="nl-NL" sz="2800" i="1" dirty="0">
                <a:solidFill>
                  <a:schemeClr val="bg1"/>
                </a:solidFill>
              </a:rPr>
              <a:t>Wat gebeurt er als er een ijskoude ijstijd is?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5223510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sz="32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A	Alle </a:t>
            </a:r>
            <a:r>
              <a:rPr lang="nl-NL" dirty="0">
                <a:solidFill>
                  <a:schemeClr val="bg1"/>
                </a:solidFill>
              </a:rPr>
              <a:t>pinguïns gaan naar de </a:t>
            </a:r>
            <a:r>
              <a:rPr lang="nl-NL" dirty="0" smtClean="0">
                <a:solidFill>
                  <a:schemeClr val="bg1"/>
                </a:solidFill>
              </a:rPr>
              <a:t>	Noord</a:t>
            </a:r>
            <a:r>
              <a:rPr lang="nl-NL" dirty="0">
                <a:solidFill>
                  <a:schemeClr val="bg1"/>
                </a:solidFill>
              </a:rPr>
              <a:t>- en Zuidpool.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bg1"/>
                </a:solidFill>
              </a:rPr>
              <a:t>B	De </a:t>
            </a:r>
            <a:r>
              <a:rPr lang="nl-NL" dirty="0">
                <a:solidFill>
                  <a:schemeClr val="bg1"/>
                </a:solidFill>
              </a:rPr>
              <a:t>oceanen bevriezen allemaal.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1463" algn="l"/>
              </a:tabLst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1463" algn="l"/>
              </a:tabLst>
              <a:defRPr/>
            </a:pPr>
            <a:r>
              <a:rPr lang="nl-NL" dirty="0" smtClean="0">
                <a:solidFill>
                  <a:schemeClr val="accent6"/>
                </a:solidFill>
              </a:rPr>
              <a:t>C	Het </a:t>
            </a:r>
            <a:r>
              <a:rPr lang="nl-NL" dirty="0">
                <a:solidFill>
                  <a:schemeClr val="accent6"/>
                </a:solidFill>
              </a:rPr>
              <a:t>ijs blijft niet op de Noord- en </a:t>
            </a:r>
            <a:r>
              <a:rPr lang="nl-NL" dirty="0" smtClean="0">
                <a:solidFill>
                  <a:schemeClr val="accent6"/>
                </a:solidFill>
              </a:rPr>
              <a:t>	Zuidpool</a:t>
            </a:r>
            <a:r>
              <a:rPr lang="nl-NL" dirty="0">
                <a:solidFill>
                  <a:schemeClr val="accent6"/>
                </a:solidFill>
              </a:rPr>
              <a:t>, maar groeit verder.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43142" y="2363372"/>
            <a:ext cx="11654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7" name="Afbeelding 6" descr="shutterstock_1332771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493738"/>
            <a:ext cx="3157100" cy="21042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5" y="6542877"/>
            <a:ext cx="8587102" cy="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B7E7ED6E4B443848920C9BEC77F07" ma:contentTypeVersion="1" ma:contentTypeDescription="Een nieuw document maken." ma:contentTypeScope="" ma:versionID="ced995ae768b82328cb74bdb46d10d23">
  <xsd:schema xmlns:xsd="http://www.w3.org/2001/XMLSchema" xmlns:xs="http://www.w3.org/2001/XMLSchema" xmlns:p="http://schemas.microsoft.com/office/2006/metadata/properties" xmlns:ns2="92a6421b-d10b-4198-a0a5-59866df0f879" targetNamespace="http://schemas.microsoft.com/office/2006/metadata/properties" ma:root="true" ma:fieldsID="447bfc018f1249419e28721b4624e888" ns2:_="">
    <xsd:import namespace="92a6421b-d10b-4198-a0a5-59866df0f879"/>
    <xsd:element name="properties">
      <xsd:complexType>
        <xsd:sequence>
          <xsd:element name="documentManagement">
            <xsd:complexType>
              <xsd:all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6421b-d10b-4198-a0a5-59866df0f879" elementFormDefault="qualified">
    <xsd:import namespace="http://schemas.microsoft.com/office/2006/documentManagement/types"/>
    <xsd:import namespace="http://schemas.microsoft.com/office/infopath/2007/PartnerControls"/>
    <xsd:element name="Opmerking" ma:index="8" nillable="true" ma:displayName="Opmerking" ma:internalName="Opmerk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merking xmlns="92a6421b-d10b-4198-a0a5-59866df0f879">Gereed</Opmerking>
  </documentManagement>
</p:properties>
</file>

<file path=customXml/itemProps1.xml><?xml version="1.0" encoding="utf-8"?>
<ds:datastoreItem xmlns:ds="http://schemas.openxmlformats.org/officeDocument/2006/customXml" ds:itemID="{6811F747-AE79-42F2-9991-8E96F03B7C86}"/>
</file>

<file path=customXml/itemProps2.xml><?xml version="1.0" encoding="utf-8"?>
<ds:datastoreItem xmlns:ds="http://schemas.openxmlformats.org/officeDocument/2006/customXml" ds:itemID="{11C6A572-288F-4E44-A2F1-5FAF8E5E0D56}"/>
</file>

<file path=customXml/itemProps3.xml><?xml version="1.0" encoding="utf-8"?>
<ds:datastoreItem xmlns:ds="http://schemas.openxmlformats.org/officeDocument/2006/customXml" ds:itemID="{A1905BC9-8968-42EF-B857-52920B6D3112}"/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302</TotalTime>
  <Words>158</Words>
  <Application>Microsoft Macintosh PowerPoint</Application>
  <PresentationFormat>Diavoorstelling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IJstijd-quiz</vt:lpstr>
      <vt:lpstr>VRAAG 1 Officieel is er een ijstijd als er ergens op aarde grote ijskappen voorkomen. Waar vinden we deze nu op aarde?</vt:lpstr>
      <vt:lpstr>VRAAG 1 Officieel is er een ijstijd als er ergens op aarde grote ijskappen voorkomen. Waar vinden we deze nu op aarde?</vt:lpstr>
      <vt:lpstr>VRAAG 2 Hoelang liggen deze ijskappen er al?</vt:lpstr>
      <vt:lpstr>VRAAG 2 Hoe lang liggen deze ijskappen er al?</vt:lpstr>
      <vt:lpstr>VRAAG 3 Officieel bevinden we ons dus in een ijstijd. Dezelfde als de mammoeten. Hoe kan dit?</vt:lpstr>
      <vt:lpstr>VRAAG 3 Officieel bevinden we ons dus in een ijstijd. Dezelfde als de mammoeten. Hoe kan dit?</vt:lpstr>
      <vt:lpstr>VRAAG 4 Wat gebeurt er als er een ijskoude ijstijd is?</vt:lpstr>
      <vt:lpstr>VRAAG 4 Wat gebeurt er als er een ijskoude ijstijd is?</vt:lpstr>
      <vt:lpstr>VRAAG 5 Wat gebeurt er als het ijs steeds verder aangroeit?</vt:lpstr>
      <vt:lpstr>VRAAG 5 Wat gebeurt er als het ijs steeds verder aangroeit?</vt:lpstr>
      <vt:lpstr>VRAAG 6 Hoe dik zijn de ijskappen op Groenland en Antarctica?</vt:lpstr>
      <vt:lpstr>VRAAG 6 Hoe dik zijn de ijskappen op Groenland en Antarctica?</vt:lpstr>
      <vt:lpstr>VRAAG 7 Welke dieren leefden er lang geleden zoal tijdens een ijskoude ijstijd?</vt:lpstr>
      <vt:lpstr>VRAAG 7 Welke dieren leefden er heel lang geleden zoal tijdens een ijskoude ijstijd?</vt:lpstr>
      <vt:lpstr>VRAAG 8 Wat kun je in Nederland nu nog zien van de ijstijd?</vt:lpstr>
      <vt:lpstr>VRAAG 8 Wat kun je in Nederland nu nog zien van de ijstijd?</vt:lpstr>
      <vt:lpstr>VRAAG 9 Hoe koud kon het tijdens de winter van de laatste ijskoude ijstijd in Nederland worden?</vt:lpstr>
      <vt:lpstr>VRAAG 9 Hoe koud kon het tijdens de winter van de laatste ijskoude ijstijd in Nederland worden?</vt:lpstr>
      <vt:lpstr>VRAAG 10 Was het ijs tijdens de ijstijd in staat om heuvels en bossen plat te gooien?</vt:lpstr>
      <vt:lpstr>VRAAG 10 Was het ijs tijdens de ijstijd in staat om heuvels en bossen plat te gooien?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IJstijd-quiz</dc:title>
  <dc:creator>Lotte van Baardewijk</dc:creator>
  <cp:lastModifiedBy>Ton de vries</cp:lastModifiedBy>
  <cp:revision>38</cp:revision>
  <dcterms:created xsi:type="dcterms:W3CDTF">2018-09-18T13:26:41Z</dcterms:created>
  <dcterms:modified xsi:type="dcterms:W3CDTF">2018-11-01T12:38:00Z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0x010100708B7E7ED6E4B443848920C9BEC77F07</vt:lpwstr>
  </property>
</Properties>
</file>